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6" r:id="rId3"/>
    <p:sldId id="364" r:id="rId4"/>
    <p:sldId id="390" r:id="rId5"/>
    <p:sldId id="369" r:id="rId6"/>
    <p:sldId id="368" r:id="rId7"/>
    <p:sldId id="374" r:id="rId8"/>
    <p:sldId id="375" r:id="rId9"/>
    <p:sldId id="376" r:id="rId10"/>
    <p:sldId id="377" r:id="rId11"/>
    <p:sldId id="378" r:id="rId12"/>
    <p:sldId id="379" r:id="rId13"/>
    <p:sldId id="380" r:id="rId14"/>
    <p:sldId id="382" r:id="rId15"/>
    <p:sldId id="372" r:id="rId16"/>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2E65E0-F9DF-441B-A968-34E0F8C11198}">
          <p14:sldIdLst>
            <p14:sldId id="256"/>
            <p14:sldId id="364"/>
            <p14:sldId id="390"/>
            <p14:sldId id="369"/>
          </p14:sldIdLst>
        </p14:section>
        <p14:section name="Untitled Section" id="{0AA622A5-5497-4058-AC81-8012CB684C89}">
          <p14:sldIdLst>
            <p14:sldId id="368"/>
            <p14:sldId id="374"/>
            <p14:sldId id="375"/>
            <p14:sldId id="376"/>
            <p14:sldId id="377"/>
            <p14:sldId id="378"/>
            <p14:sldId id="379"/>
            <p14:sldId id="380"/>
            <p14:sldId id="382"/>
            <p14:sldId id="3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Carman" initials="MC" lastIdx="1" clrIdx="0">
    <p:extLst>
      <p:ext uri="{19B8F6BF-5375-455C-9EA6-DF929625EA0E}">
        <p15:presenceInfo xmlns:p15="http://schemas.microsoft.com/office/powerpoint/2012/main" userId="S::michele.carman@bhs.org.uk::b03c13b1-521e-4276-8ace-fc62c0e66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3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81107" autoAdjust="0"/>
  </p:normalViewPr>
  <p:slideViewPr>
    <p:cSldViewPr>
      <p:cViewPr varScale="1">
        <p:scale>
          <a:sx n="90" d="100"/>
          <a:sy n="90" d="100"/>
        </p:scale>
        <p:origin x="19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95AC14B9-26E4-42EE-B2A9-5302B23968DD}" type="datetimeFigureOut">
              <a:rPr lang="en-GB" smtClean="0"/>
              <a:t>05/08/2024</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1B6E5A7E-CE2B-4D07-9BDF-B93DEEC0A542}" type="slidenum">
              <a:rPr lang="en-GB" smtClean="0"/>
              <a:t>‹#›</a:t>
            </a:fld>
            <a:endParaRPr lang="en-GB"/>
          </a:p>
        </p:txBody>
      </p:sp>
    </p:spTree>
    <p:extLst>
      <p:ext uri="{BB962C8B-B14F-4D97-AF65-F5344CB8AC3E}">
        <p14:creationId xmlns:p14="http://schemas.microsoft.com/office/powerpoint/2010/main" val="19597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9AF9F3EC-A518-4B09-A07A-37A24817A9D0}" type="datetimeFigureOut">
              <a:rPr lang="en-GB" smtClean="0"/>
              <a:t>05/08/2024</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F4CB52CE-EAA7-4F3E-9752-4BD1D407370B}" type="slidenum">
              <a:rPr lang="en-GB" smtClean="0"/>
              <a:t>‹#›</a:t>
            </a:fld>
            <a:endParaRPr lang="en-GB"/>
          </a:p>
        </p:txBody>
      </p:sp>
    </p:spTree>
    <p:extLst>
      <p:ext uri="{BB962C8B-B14F-4D97-AF65-F5344CB8AC3E}">
        <p14:creationId xmlns:p14="http://schemas.microsoft.com/office/powerpoint/2010/main" val="98319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athways.bhs.org.uk/resource-hub/forms-and-guidance/dress-guida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CB52CE-EAA7-4F3E-9752-4BD1D407370B}" type="slidenum">
              <a:rPr lang="en-GB" smtClean="0"/>
              <a:t>1</a:t>
            </a:fld>
            <a:endParaRPr lang="en-GB"/>
          </a:p>
        </p:txBody>
      </p:sp>
    </p:spTree>
    <p:extLst>
      <p:ext uri="{BB962C8B-B14F-4D97-AF65-F5344CB8AC3E}">
        <p14:creationId xmlns:p14="http://schemas.microsoft.com/office/powerpoint/2010/main" val="50182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lphaLcPeriod"/>
            </a:pPr>
            <a:r>
              <a:rPr lang="en-GB" sz="1800" dirty="0">
                <a:effectLst/>
                <a:latin typeface="Lato" panose="020F0502020204030203"/>
                <a:ea typeface="Calibri" panose="020F0502020204030204" pitchFamily="34" charset="0"/>
                <a:cs typeface="Times New Roman" panose="02020603050405020304" pitchFamily="18" charset="0"/>
              </a:rPr>
              <a:t>Understand road signs and symbols</a:t>
            </a:r>
          </a:p>
          <a:p>
            <a:pPr marL="342900" lvl="0" indent="-342900">
              <a:lnSpc>
                <a:spcPct val="107000"/>
              </a:lnSpc>
              <a:buFont typeface="+mj-lt"/>
              <a:buAutoNum type="alphaLcPeriod"/>
            </a:pPr>
            <a:r>
              <a:rPr lang="en-GB" sz="1800" dirty="0">
                <a:effectLst/>
                <a:latin typeface="Lato" panose="020F0502020204030203"/>
                <a:ea typeface="Calibri" panose="020F0502020204030204" pitchFamily="34" charset="0"/>
                <a:cs typeface="Times New Roman" panose="02020603050405020304" pitchFamily="18" charset="0"/>
              </a:rPr>
              <a:t>Be able to set up simulated routes using poles, dressage boards, or similar. Train riders on their feet through the set-up road route, complete with hazards to pass and area suitable for dismount and lead as if on the road. Ensure the message of why we suggest riding around a hazard in a certain way is conveyed. Discuss types of junctions (non-drivers may not know) and what need to be aware of, what types of things can affect where riders position horse on road, </a:t>
            </a:r>
          </a:p>
          <a:p>
            <a:pPr marL="342900" lvl="0" indent="-342900">
              <a:lnSpc>
                <a:spcPct val="107000"/>
              </a:lnSpc>
              <a:buFont typeface="+mj-lt"/>
              <a:buAutoNum type="alphaLcPeriod"/>
            </a:pPr>
            <a:r>
              <a:rPr lang="en-GB" sz="1800" dirty="0">
                <a:effectLst/>
                <a:latin typeface="Lato" panose="020F0502020204030203"/>
                <a:ea typeface="Calibri" panose="020F0502020204030204" pitchFamily="34" charset="0"/>
                <a:cs typeface="Times New Roman" panose="02020603050405020304" pitchFamily="18" charset="0"/>
              </a:rPr>
              <a:t>Different road layouts (inc flared junctions). Major and minor roads.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en-GB" sz="1800" dirty="0">
                <a:effectLst/>
                <a:latin typeface="Lato" panose="020F0502020204030203"/>
                <a:ea typeface="Calibri" panose="020F0502020204030204" pitchFamily="34" charset="0"/>
                <a:cs typeface="Times New Roman" panose="02020603050405020304" pitchFamily="18" charset="0"/>
              </a:rPr>
              <a:t>Tuition on carrying out an emergency dismount, when it is appropriate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en-GB" sz="1800" dirty="0">
                <a:effectLst/>
                <a:latin typeface="Lato" panose="020F0502020204030203"/>
                <a:ea typeface="Calibri" panose="020F0502020204030204" pitchFamily="34" charset="0"/>
                <a:cs typeface="Times New Roman" panose="02020603050405020304" pitchFamily="18" charset="0"/>
              </a:rPr>
              <a:t>Repeat above with riders mounted, including passing other horses and riders.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53298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buFont typeface="+mj-lt"/>
              <a:buAutoNum type="alphaL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Trainers to walk to find a suitable route that includes left, right turns with some traffic. How you can try and find a suitable place to ride at your own yard? </a:t>
            </a:r>
          </a:p>
          <a:p>
            <a:pPr marL="742950" lvl="1" indent="-285750">
              <a:lnSpc>
                <a:spcPct val="107000"/>
              </a:lnSpc>
              <a:buFont typeface="+mj-lt"/>
              <a:buAutoNum type="alphaL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 walking with riders mounted along route highlighting potential hazards and situations to be aware of. Maybe show different types of hazard so its not necessarily a big thing like parked car, could be children on scooters, dog in garden, wrong coloured leaf, unless you have a ‘reactive’ horse you might never consider things like this a hazard</a:t>
            </a:r>
          </a:p>
          <a:p>
            <a:pPr marL="742950" lvl="1" indent="-285750">
              <a:lnSpc>
                <a:spcPct val="107000"/>
              </a:lnSpc>
              <a:spcAft>
                <a:spcPts val="800"/>
              </a:spcAft>
              <a:buFont typeface="+mj-lt"/>
              <a:buAutoNum type="alphaL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Riding side by side and one behind another (Ireland), where appropriate and safe. and why this might be suitable</a:t>
            </a:r>
          </a:p>
          <a:p>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25597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buFont typeface="+mj-lt"/>
              <a:buAutoNum type="alpha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Discussion about riding safely in other environments (fields/beaches/moorland/forests). </a:t>
            </a:r>
          </a:p>
          <a:p>
            <a:pPr marL="742950" lvl="1" indent="-285750">
              <a:lnSpc>
                <a:spcPct val="107000"/>
              </a:lnSpc>
              <a:buFont typeface="+mj-lt"/>
              <a:buAutoNum type="alpha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Next steps – how to set up training courses, use of Challenge Award lesson plans. Mention gold and platinum CA</a:t>
            </a:r>
          </a:p>
          <a:p>
            <a:pPr marL="742950" lvl="1" indent="-285750">
              <a:lnSpc>
                <a:spcPct val="107000"/>
              </a:lnSpc>
              <a:buFont typeface="+mj-lt"/>
              <a:buAutoNum type="alpha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Promoting training through social media/coffee mornings/at riding schools/clubs.</a:t>
            </a:r>
          </a:p>
          <a:p>
            <a:pPr marL="742950" lvl="1" indent="-285750">
              <a:lnSpc>
                <a:spcPct val="107000"/>
              </a:lnSpc>
              <a:buFont typeface="+mj-lt"/>
              <a:buAutoNum type="alpha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Costs and potential sources of funding to support training (local committees/fund raising etc)</a:t>
            </a:r>
          </a:p>
          <a:p>
            <a:pPr marL="742950" lvl="1" indent="-285750">
              <a:lnSpc>
                <a:spcPct val="107000"/>
              </a:lnSpc>
              <a:buFont typeface="+mj-lt"/>
              <a:buAutoNum type="alpha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Value to coaches of being an APC.</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to deal with confrontation, loose dogs etc?  Since lockdown there has been a huge increase in the number of walkers and dogs off leads near us and it has made hacking more difficult, would it be an idea to include some tactics to deal politely with this?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2026 save your route campaign </a:t>
            </a:r>
          </a:p>
          <a:p>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20748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87750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a:lnSpc>
                <a:spcPct val="115000"/>
              </a:lnSpc>
              <a:spcBef>
                <a:spcPts val="280"/>
              </a:spcBef>
              <a:spcAft>
                <a:spcPts val="0"/>
              </a:spcAft>
            </a:pPr>
            <a:r>
              <a:rPr lang="en-GB" sz="1800" b="1" kern="0" spc="-5" dirty="0">
                <a:solidFill>
                  <a:srgbClr val="2F5496"/>
                </a:solidFill>
                <a:effectLst/>
                <a:latin typeface="Lato" panose="020F0502020204030203"/>
                <a:ea typeface="Calibri" panose="020F0502020204030204" pitchFamily="34" charset="0"/>
                <a:cs typeface="Calibri" panose="020F0502020204030204" pitchFamily="34" charset="0"/>
              </a:rPr>
              <a:t>Dress Guidance</a:t>
            </a:r>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a:p>
            <a:pPr marL="63500">
              <a:lnSpc>
                <a:spcPct val="115000"/>
              </a:lnSpc>
              <a:spcBef>
                <a:spcPts val="280"/>
              </a:spcBef>
              <a:spcAft>
                <a:spcPts val="0"/>
              </a:spcAft>
            </a:pPr>
            <a:r>
              <a:rPr lang="en-GB" sz="1800" b="0" kern="0" spc="-5" dirty="0">
                <a:effectLst/>
                <a:latin typeface="Lato" panose="020F0502020204030203"/>
                <a:ea typeface="Calibri" panose="020F0502020204030204" pitchFamily="34" charset="0"/>
                <a:cs typeface="Calibri" panose="020F0502020204030204" pitchFamily="34" charset="0"/>
              </a:rPr>
              <a:t>Ride Safe is a recreational award and as such, the dress guidelines are more relaxed than at a Stages assessment. Appropriate riding wear should be worn (jodphurs, gloves, riding boots). Riding hats (and body protectors if worn) should be of current accepted standards. High Viz is crucial.</a:t>
            </a:r>
          </a:p>
          <a:p>
            <a:pPr marL="63500" marR="0" lvl="0" indent="0" algn="l" defTabSz="914400" rtl="0" eaLnBrk="1" fontAlgn="auto" latinLnBrk="0" hangingPunct="1">
              <a:lnSpc>
                <a:spcPct val="115000"/>
              </a:lnSpc>
              <a:spcBef>
                <a:spcPts val="280"/>
              </a:spcBef>
              <a:spcAft>
                <a:spcPts val="0"/>
              </a:spcAft>
              <a:buClrTx/>
              <a:buSzTx/>
              <a:buFontTx/>
              <a:buNone/>
              <a:tabLst/>
              <a:defRPr/>
            </a:pPr>
            <a:r>
              <a:rPr lang="en-US" sz="1800" dirty="0">
                <a:effectLst/>
                <a:latin typeface="Lato" panose="020F0502020204030203"/>
                <a:ea typeface="Calibri" panose="020F0502020204030204" pitchFamily="34" charset="0"/>
                <a:cs typeface="Calibri" panose="020F0502020204030204" pitchFamily="34" charset="0"/>
              </a:rPr>
              <a:t>The current standards can be found on our website: </a:t>
            </a:r>
            <a:r>
              <a:rPr lang="en-US" sz="1800" u="sng" dirty="0">
                <a:solidFill>
                  <a:srgbClr val="0563C1"/>
                </a:solidFill>
                <a:effectLst/>
                <a:latin typeface="Lato" panose="020F0502020204030203"/>
                <a:ea typeface="Calibri" panose="020F0502020204030204" pitchFamily="34" charset="0"/>
                <a:cs typeface="Calibri" panose="020F0502020204030204" pitchFamily="34" charset="0"/>
                <a:hlinkClick r:id="rId3"/>
              </a:rPr>
              <a:t>www.pathways.bhs.org.uk/resource-hub/forms-and-guidance/dress-guidance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63500">
              <a:lnSpc>
                <a:spcPct val="115000"/>
              </a:lnSpc>
              <a:spcBef>
                <a:spcPts val="280"/>
              </a:spcBef>
              <a:spcAft>
                <a:spcPts val="0"/>
              </a:spcAft>
            </a:pPr>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58244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a:lnSpc>
                <a:spcPct val="115000"/>
              </a:lnSpc>
              <a:spcBef>
                <a:spcPts val="280"/>
              </a:spcBef>
              <a:spcAft>
                <a:spcPts val="0"/>
              </a:spcAft>
            </a:pPr>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4709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42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3727761-BF21-46E4-A310-B0F86359B4E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351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a:lnSpc>
                <a:spcPct val="115000"/>
              </a:lnSpc>
              <a:spcBef>
                <a:spcPts val="280"/>
              </a:spcBef>
              <a:spcAft>
                <a:spcPts val="0"/>
              </a:spcAft>
            </a:pPr>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4689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a:lnSpc>
                <a:spcPct val="115000"/>
              </a:lnSpc>
              <a:spcBef>
                <a:spcPts val="280"/>
              </a:spcBef>
              <a:spcAft>
                <a:spcPts val="0"/>
              </a:spcAft>
            </a:pPr>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22444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a:lnSpc>
                <a:spcPct val="115000"/>
              </a:lnSpc>
              <a:spcBef>
                <a:spcPts val="280"/>
              </a:spcBef>
              <a:spcAft>
                <a:spcPts val="0"/>
              </a:spcAft>
            </a:pPr>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89485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dirty="0">
                <a:solidFill>
                  <a:srgbClr val="363636"/>
                </a:solidFill>
                <a:effectLst/>
                <a:latin typeface="Lato" panose="020F0502020204030203"/>
                <a:ea typeface="Times New Roman" panose="02020603050405020304" pitchFamily="18" charset="0"/>
              </a:rPr>
              <a:t>As a riding instructor, finding out your student’s learning style will help improve your teaching methods and cater to your student’s individual needs. While it may seem a little extra work, you’re more likely to see results quicker and keep your student engaged and eager to continue improving.</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solidFill>
                  <a:srgbClr val="363636"/>
                </a:solidFill>
                <a:effectLst/>
                <a:latin typeface="Lato" panose="020F0502020204030203"/>
                <a:ea typeface="Times New Roman" panose="02020603050405020304" pitchFamily="18" charset="0"/>
              </a:rPr>
              <a:t>Visual learners</a:t>
            </a:r>
            <a:br>
              <a:rPr lang="en-GB" sz="1800" dirty="0">
                <a:solidFill>
                  <a:srgbClr val="363636"/>
                </a:solidFill>
                <a:effectLst/>
                <a:latin typeface="Lato" panose="020F0502020204030203"/>
                <a:ea typeface="Times New Roman" panose="02020603050405020304" pitchFamily="18" charset="0"/>
              </a:rPr>
            </a:br>
            <a:r>
              <a:rPr lang="en-GB" sz="1800" dirty="0">
                <a:solidFill>
                  <a:srgbClr val="363636"/>
                </a:solidFill>
                <a:effectLst/>
                <a:latin typeface="Lato" panose="020F0502020204030203"/>
                <a:ea typeface="Times New Roman" panose="02020603050405020304" pitchFamily="18" charset="0"/>
              </a:rPr>
              <a:t>Prefer to absorb information best through seeing. This may be by asking them to look at their road route on a plan, looking at  pictures or watching a video.</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solidFill>
                  <a:srgbClr val="363636"/>
                </a:solidFill>
                <a:effectLst/>
                <a:latin typeface="Lato" panose="020F0502020204030203"/>
                <a:ea typeface="Times New Roman" panose="02020603050405020304" pitchFamily="18" charset="0"/>
              </a:rPr>
              <a:t>Auditory learners</a:t>
            </a:r>
            <a:br>
              <a:rPr lang="en-GB" sz="1800" dirty="0">
                <a:solidFill>
                  <a:srgbClr val="363636"/>
                </a:solidFill>
                <a:effectLst/>
                <a:latin typeface="Lato" panose="020F0502020204030203"/>
                <a:ea typeface="Times New Roman" panose="02020603050405020304" pitchFamily="18" charset="0"/>
              </a:rPr>
            </a:br>
            <a:r>
              <a:rPr lang="en-GB" sz="1800" dirty="0">
                <a:solidFill>
                  <a:srgbClr val="363636"/>
                </a:solidFill>
                <a:effectLst/>
                <a:latin typeface="Lato" panose="020F0502020204030203"/>
                <a:ea typeface="Times New Roman" panose="02020603050405020304" pitchFamily="18" charset="0"/>
              </a:rPr>
              <a:t>Tend to learn best by listening and then talking about the information. This could be listening to a recording of them riding a simulated road route and talking it over you as their coach.</a:t>
            </a:r>
            <a:endParaRPr lang="en-GB" sz="1800" dirty="0">
              <a:effectLst/>
              <a:latin typeface="Times New Roman" panose="02020603050405020304" pitchFamily="18" charset="0"/>
              <a:ea typeface="Times New Roman" panose="02020603050405020304" pitchFamily="18" charset="0"/>
            </a:endParaRPr>
          </a:p>
          <a:p>
            <a:r>
              <a:rPr lang="en-GB" sz="1800" i="1" dirty="0">
                <a:solidFill>
                  <a:srgbClr val="363636"/>
                </a:solidFill>
                <a:effectLst/>
                <a:latin typeface="Lato" panose="020F0502020204030203"/>
                <a:ea typeface="Calibri" panose="020F0502020204030204" pitchFamily="34" charset="0"/>
                <a:cs typeface="Times New Roman" panose="02020603050405020304" pitchFamily="18" charset="0"/>
              </a:rPr>
              <a:t>Kinaesthetic learners</a:t>
            </a:r>
            <a:br>
              <a:rPr lang="en-GB" sz="1800" dirty="0">
                <a:solidFill>
                  <a:srgbClr val="363636"/>
                </a:solidFill>
                <a:effectLst/>
                <a:latin typeface="Lato" panose="020F0502020204030203"/>
                <a:ea typeface="Calibri" panose="020F0502020204030204" pitchFamily="34" charset="0"/>
                <a:cs typeface="Times New Roman" panose="02020603050405020304" pitchFamily="18" charset="0"/>
              </a:rPr>
            </a:br>
            <a:r>
              <a:rPr lang="en-GB" sz="1800" dirty="0">
                <a:solidFill>
                  <a:srgbClr val="363636"/>
                </a:solidFill>
                <a:effectLst/>
                <a:latin typeface="Lato" panose="020F0502020204030203"/>
                <a:ea typeface="Calibri" panose="020F0502020204030204" pitchFamily="34" charset="0"/>
                <a:cs typeface="Times New Roman" panose="02020603050405020304" pitchFamily="18" charset="0"/>
              </a:rPr>
              <a:t>Learn best by doing. They tend to use all their senses and have a hands-on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ato" panose="020F0502020204030203"/>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ato" panose="020F0502020204030203"/>
                <a:ea typeface="Calibri" panose="020F0502020204030204" pitchFamily="34" charset="0"/>
                <a:cs typeface="Times New Roman" panose="02020603050405020304" pitchFamily="18" charset="0"/>
              </a:rPr>
              <a:t>As a Ride Safe Trainer, you need to be able to deliver to a wide range of individuals within a group. Teaching models (and a rudimentary understanding of learning styles) help to make sure there is “something for everyone” in your delivery of concepts and techniques. Your sessions need to take place in a welcoming, inclusive, and supportive environment, where all participants are engaged and feel able to participate.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ato" panose="020F0502020204030203"/>
                <a:ea typeface="Calibri" panose="020F0502020204030204" pitchFamily="34" charset="0"/>
                <a:cs typeface="Times New Roman" panose="02020603050405020304" pitchFamily="18" charset="0"/>
              </a:rPr>
              <a:t>Check the underlying aims and objectives of the session. Make sure you prepare to deal with changing circumstances in a session, e.g. ability, horse type, venue. Be aware of and comply with current legislation regarding children and vulnerable people. Identify learning outcomes or a clear purpose for the session, in order to help you to deliver progressive and structured sessions, with a clear direction. Brief individuals and the group appropriately. Check correct tack and clothing You should understand the impact on group motivation of a clear briefing and the group understanding the plan. The management of the whole session should then support this.  Help develop a positive attitude towards Riding and Road Safety and lifelong participation within the BHS. It is important that you can demonstrate key skills and understand the roles that demonstration and instruction play in the learning process. It is also important that you understand that the participants need to practise and apply their learning.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ato" panose="020F0502020204030203"/>
                <a:ea typeface="Calibri" panose="020F0502020204030204" pitchFamily="34" charset="0"/>
                <a:cs typeface="Times New Roman" panose="02020603050405020304" pitchFamily="18" charset="0"/>
              </a:rPr>
              <a:t>The culture of reflective practice and striving for continual improvement is a fundamental feature in the development of all British Horse Society qualifications.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ato" panose="020F0502020204030203"/>
                <a:ea typeface="Calibri" panose="020F0502020204030204" pitchFamily="34" charset="0"/>
                <a:cs typeface="Times New Roman" panose="02020603050405020304" pitchFamily="18" charset="0"/>
              </a:rPr>
              <a:t>Evaluate the success of a session by assessing the appropriateness of the session aims and objectives, and the activities used to achieve them You should understand the need for, and appropriate timing of, succinct and meaningful feedback that helps your riders develop. You need to understand that different people and situations may require varied feedback methods and be able to adapt your approach accordingly. A culture of reflective practice will enable you to review and modify your sessions and delivery. A simple ‘Plan-Do-Review’ cycle should be encouraged and implemented wherever possible.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ato" panose="020F0502020204030203"/>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ato" panose="020F0502020204030203"/>
                <a:ea typeface="Calibri" panose="020F0502020204030204" pitchFamily="34" charset="0"/>
                <a:cs typeface="Times New Roman" panose="02020603050405020304" pitchFamily="18" charset="0"/>
              </a:rPr>
              <a:t>Whilst your technical competence will already have been assessed when you achieved your Ride Safe or Riding and Road Safety qualification, the Ride Safe Trainer Award qualification will assess how you make use of those skills in the facilitation of effective training sessions for others.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6581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lphaLcPeriod"/>
            </a:pPr>
            <a:r>
              <a:rPr lang="en-GB" sz="1800" dirty="0">
                <a:effectLst/>
                <a:latin typeface="Lato" panose="020F0502020204030203"/>
                <a:ea typeface="Calibri" panose="020F0502020204030204" pitchFamily="34" charset="0"/>
                <a:cs typeface="Times New Roman" panose="02020603050405020304" pitchFamily="18" charset="0"/>
              </a:rPr>
              <a:t>Introducing concepts of passing left to left, never halting suddenly in front of another horse, being aware of other riders around you. Ensure you explain why.  Explain the dangers of riding in a group like this, universally understood language in collecting ring (or possibly not!!), strategies to help people who struggle with left and right.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GB" sz="1800" dirty="0">
                <a:effectLst/>
                <a:latin typeface="Lato" panose="020F0502020204030203"/>
                <a:ea typeface="Calibri" panose="020F0502020204030204" pitchFamily="34" charset="0"/>
                <a:cs typeface="Times New Roman" panose="02020603050405020304" pitchFamily="18" charset="0"/>
              </a:rPr>
              <a:t>Teaching group to ride with reins in one hand. Explain why this is taught and why it is a skill a rider should have. Different methods of holding reins, what the horse needs to understand first, common issues, simple exercises.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GB" sz="1800" dirty="0">
                <a:effectLst/>
                <a:latin typeface="Lato" panose="020F0502020204030203"/>
                <a:ea typeface="Calibri" panose="020F0502020204030204" pitchFamily="34" charset="0"/>
                <a:cs typeface="Times New Roman" panose="02020603050405020304" pitchFamily="18" charset="0"/>
              </a:rPr>
              <a:t>Basic tuition on how to teach riders hand signals, how, when and where to use arm signals (how riders communicate with other road users so important to use correctly to be understood). Why saying thank you/acknowledging drivers/other road users is important.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F4C428-85BF-4229-9E44-45FB767A01D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503451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C693FC-1B89-4439-A3E2-E7D5E0BFD1FC}"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5FDBB-AD8C-4E36-A3F1-DD2F0772EA46}" type="slidenum">
              <a:rPr lang="en-GB" smtClean="0"/>
              <a:t>‹#›</a:t>
            </a:fld>
            <a:endParaRPr lang="en-GB"/>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2692"/>
            <a:ext cx="9167292" cy="754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90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C693FC-1B89-4439-A3E2-E7D5E0BFD1FC}"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100980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C693FC-1B89-4439-A3E2-E7D5E0BFD1FC}"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73453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186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728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6968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898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8215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9485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8058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742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US" dirty="0" err="1"/>
              <a:t>Maste</a:t>
            </a:r>
            <a:r>
              <a:rPr lang="en-US" dirty="0"/>
              <a:t>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C693FC-1B89-4439-A3E2-E7D5E0BFD1FC}"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230010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546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2718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549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693FC-1B89-4439-A3E2-E7D5E0BFD1FC}"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196237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C693FC-1B89-4439-A3E2-E7D5E0BFD1FC}" type="datetimeFigureOut">
              <a:rPr lang="en-GB" smtClean="0"/>
              <a:t>05/08/2024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408152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C693FC-1B89-4439-A3E2-E7D5E0BFD1FC}" type="datetimeFigureOut">
              <a:rPr lang="en-GB" smtClean="0"/>
              <a:t>05/08/2024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277248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C693FC-1B89-4439-A3E2-E7D5E0BFD1FC}" type="datetimeFigureOut">
              <a:rPr lang="en-GB" smtClean="0"/>
              <a:t>05/08/2024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42224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693FC-1B89-4439-A3E2-E7D5E0BFD1FC}" type="datetimeFigureOut">
              <a:rPr lang="en-GB" smtClean="0"/>
              <a:t>05/08/2024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65493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693FC-1B89-4439-A3E2-E7D5E0BFD1FC}" type="datetimeFigureOut">
              <a:rPr lang="en-GB" smtClean="0"/>
              <a:t>05/08/2024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162236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693FC-1B89-4439-A3E2-E7D5E0BFD1FC}" type="datetimeFigureOut">
              <a:rPr lang="en-GB" smtClean="0"/>
              <a:t>05/08/2024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5FDBB-AD8C-4E36-A3F1-DD2F0772EA46}" type="slidenum">
              <a:rPr lang="en-GB" smtClean="0"/>
              <a:t>‹#›</a:t>
            </a:fld>
            <a:endParaRPr lang="en-GB"/>
          </a:p>
        </p:txBody>
      </p:sp>
    </p:spTree>
    <p:extLst>
      <p:ext uri="{BB962C8B-B14F-4D97-AF65-F5344CB8AC3E}">
        <p14:creationId xmlns:p14="http://schemas.microsoft.com/office/powerpoint/2010/main" val="358530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8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693FC-1B89-4439-A3E2-E7D5E0BFD1FC}" type="datetimeFigureOut">
              <a:rPr lang="en-GB" smtClean="0"/>
              <a:t>05/08/2024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5FDBB-AD8C-4E36-A3F1-DD2F0772EA46}" type="slidenum">
              <a:rPr lang="en-GB" smtClean="0"/>
              <a:t>‹#›</a:t>
            </a:fld>
            <a:endParaRPr lang="en-GB"/>
          </a:p>
        </p:txBody>
      </p:sp>
      <p:pic>
        <p:nvPicPr>
          <p:cNvPr id="11"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82692"/>
            <a:ext cx="9167292" cy="754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033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195D7-747D-467A-9E09-F336D7DDC7C5}" type="datetimeFigureOut">
              <a:rPr lang="en-GB" smtClean="0">
                <a:solidFill>
                  <a:prstClr val="black">
                    <a:tint val="75000"/>
                  </a:prstClr>
                </a:solidFill>
              </a:rPr>
              <a:pPr/>
              <a:t>05/08/2024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49B0B-0D42-4042-A9AF-E01EFA4F63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345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tmp"/><Relationship Id="rId5" Type="http://schemas.openxmlformats.org/officeDocument/2006/relationships/hyperlink" Target="http://www.bhs.org.uk/" TargetMode="External"/><Relationship Id="rId4" Type="http://schemas.openxmlformats.org/officeDocument/2006/relationships/hyperlink" Target="mailto:education@bhs.org.uk" TargetMode="External"/><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6.tm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5148" y="-243408"/>
            <a:ext cx="7772400" cy="1470025"/>
          </a:xfrm>
        </p:spPr>
        <p:txBody>
          <a:bodyPr/>
          <a:lstStyle/>
          <a:p>
            <a:r>
              <a:rPr lang="en-GB" b="1" dirty="0">
                <a:solidFill>
                  <a:schemeClr val="bg1"/>
                </a:solidFill>
                <a:latin typeface="Lato"/>
              </a:rPr>
              <a:t>Training the Trainers</a:t>
            </a:r>
            <a:br>
              <a:rPr lang="en-GB" b="1" dirty="0">
                <a:latin typeface="Lato"/>
              </a:rPr>
            </a:br>
            <a:endParaRPr lang="en-GB" b="1" dirty="0"/>
          </a:p>
        </p:txBody>
      </p:sp>
      <p:sp>
        <p:nvSpPr>
          <p:cNvPr id="3" name="TextBox 2">
            <a:extLst>
              <a:ext uri="{FF2B5EF4-FFF2-40B4-BE49-F238E27FC236}">
                <a16:creationId xmlns:a16="http://schemas.microsoft.com/office/drawing/2014/main" id="{A2D589B9-CBE3-4EA9-B86E-0FF53FC7A1B1}"/>
              </a:ext>
            </a:extLst>
          </p:cNvPr>
          <p:cNvSpPr txBox="1"/>
          <p:nvPr/>
        </p:nvSpPr>
        <p:spPr>
          <a:xfrm>
            <a:off x="332773" y="3021626"/>
            <a:ext cx="5112568" cy="830997"/>
          </a:xfrm>
          <a:prstGeom prst="rect">
            <a:avLst/>
          </a:prstGeom>
          <a:noFill/>
        </p:spPr>
        <p:txBody>
          <a:bodyPr wrap="square" rtlCol="0">
            <a:spAutoFit/>
          </a:bodyPr>
          <a:lstStyle/>
          <a:p>
            <a:r>
              <a:rPr lang="en-GB" sz="4800" b="1" dirty="0">
                <a:solidFill>
                  <a:srgbClr val="FF0000"/>
                </a:solidFill>
                <a:latin typeface="Lato"/>
              </a:rPr>
              <a:t>Trainer Award</a:t>
            </a:r>
            <a:endParaRPr lang="en-GB" sz="4800" dirty="0">
              <a:solidFill>
                <a:srgbClr val="FF0000"/>
              </a:solidFill>
            </a:endParaRPr>
          </a:p>
        </p:txBody>
      </p:sp>
      <p:grpSp>
        <p:nvGrpSpPr>
          <p:cNvPr id="5" name="Group 4">
            <a:extLst>
              <a:ext uri="{FF2B5EF4-FFF2-40B4-BE49-F238E27FC236}">
                <a16:creationId xmlns:a16="http://schemas.microsoft.com/office/drawing/2014/main" id="{DC8EEB8E-5DFC-4FDE-8394-5E4EDA98307B}"/>
              </a:ext>
            </a:extLst>
          </p:cNvPr>
          <p:cNvGrpSpPr/>
          <p:nvPr/>
        </p:nvGrpSpPr>
        <p:grpSpPr>
          <a:xfrm>
            <a:off x="323528" y="5533904"/>
            <a:ext cx="5256584" cy="1470026"/>
            <a:chOff x="5662210" y="509528"/>
            <a:chExt cx="3253818" cy="1047263"/>
          </a:xfrm>
        </p:grpSpPr>
        <p:pic>
          <p:nvPicPr>
            <p:cNvPr id="6" name="Picture 3">
              <a:extLst>
                <a:ext uri="{FF2B5EF4-FFF2-40B4-BE49-F238E27FC236}">
                  <a16:creationId xmlns:a16="http://schemas.microsoft.com/office/drawing/2014/main" id="{EC024F44-3935-47A6-B858-43C5EA1E5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Logo, company name&#10;&#10;Description automatically generated">
              <a:extLst>
                <a:ext uri="{FF2B5EF4-FFF2-40B4-BE49-F238E27FC236}">
                  <a16:creationId xmlns:a16="http://schemas.microsoft.com/office/drawing/2014/main" id="{5C76F97F-6106-492D-9E2D-DA9939444A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
        <p:nvSpPr>
          <p:cNvPr id="8" name="TextBox 7">
            <a:extLst>
              <a:ext uri="{FF2B5EF4-FFF2-40B4-BE49-F238E27FC236}">
                <a16:creationId xmlns:a16="http://schemas.microsoft.com/office/drawing/2014/main" id="{E5362928-95C1-481D-B786-83866D1D3023}"/>
              </a:ext>
            </a:extLst>
          </p:cNvPr>
          <p:cNvSpPr txBox="1"/>
          <p:nvPr/>
        </p:nvSpPr>
        <p:spPr>
          <a:xfrm>
            <a:off x="1084960" y="2171343"/>
            <a:ext cx="5112568" cy="830997"/>
          </a:xfrm>
          <a:prstGeom prst="rect">
            <a:avLst/>
          </a:prstGeom>
          <a:noFill/>
        </p:spPr>
        <p:txBody>
          <a:bodyPr wrap="square" rtlCol="0">
            <a:spAutoFit/>
          </a:bodyPr>
          <a:lstStyle/>
          <a:p>
            <a:r>
              <a:rPr lang="en-GB" sz="4800" b="1" dirty="0">
                <a:solidFill>
                  <a:srgbClr val="FF0000"/>
                </a:solidFill>
                <a:latin typeface="Lato"/>
              </a:rPr>
              <a:t>Ride Safe </a:t>
            </a:r>
          </a:p>
        </p:txBody>
      </p:sp>
    </p:spTree>
    <p:extLst>
      <p:ext uri="{BB962C8B-B14F-4D97-AF65-F5344CB8AC3E}">
        <p14:creationId xmlns:p14="http://schemas.microsoft.com/office/powerpoint/2010/main" val="865219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1602371" y="316216"/>
            <a:ext cx="5050904" cy="1143000"/>
          </a:xfrm>
        </p:spPr>
        <p:txBody>
          <a:bodyPr>
            <a:normAutofit/>
          </a:bodyPr>
          <a:lstStyle/>
          <a:p>
            <a:r>
              <a:rPr lang="en-GB" b="1" dirty="0">
                <a:solidFill>
                  <a:schemeClr val="tx2"/>
                </a:solidFill>
                <a:latin typeface="Lato"/>
              </a:rPr>
              <a:t>Section 3</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251520" y="1600200"/>
            <a:ext cx="8664508" cy="1468759"/>
          </a:xfrm>
        </p:spPr>
        <p:txBody>
          <a:bodyPr>
            <a:normAutofit/>
          </a:bodyPr>
          <a:lstStyle/>
          <a:p>
            <a:pPr marL="0" indent="0" algn="ctr">
              <a:lnSpc>
                <a:spcPct val="150000"/>
              </a:lnSpc>
              <a:buNone/>
            </a:pPr>
            <a:r>
              <a:rPr lang="en-GB" sz="2400" b="1" dirty="0">
                <a:solidFill>
                  <a:srgbClr val="FF0000"/>
                </a:solidFill>
                <a:effectLst/>
                <a:latin typeface="Lato" panose="020F0502020204030203"/>
                <a:ea typeface="Calibri" panose="020F0502020204030204" pitchFamily="34" charset="0"/>
                <a:cs typeface="Times New Roman" panose="02020603050405020304" pitchFamily="18" charset="0"/>
              </a:rPr>
              <a:t>Training riders on a simulated road route in an enclosed space</a:t>
            </a:r>
            <a:r>
              <a:rPr lang="en-GB" sz="2000" b="1" dirty="0">
                <a:solidFill>
                  <a:srgbClr val="FF0000"/>
                </a:solidFill>
                <a:effectLst/>
                <a:latin typeface="Lato" panose="020F0502020204030203"/>
                <a:ea typeface="Calibri" panose="020F0502020204030204" pitchFamily="34" charset="0"/>
                <a:cs typeface="Times New Roman" panose="02020603050405020304" pitchFamily="18" charset="0"/>
              </a:rPr>
              <a:t>.</a:t>
            </a: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buNone/>
            </a:pP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2000" dirty="0">
              <a:solidFill>
                <a:srgbClr val="002060"/>
              </a:solidFill>
              <a:latin typeface="Lato"/>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86428" y="1508332"/>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
        <p:nvSpPr>
          <p:cNvPr id="7" name="TextBox 6">
            <a:extLst>
              <a:ext uri="{FF2B5EF4-FFF2-40B4-BE49-F238E27FC236}">
                <a16:creationId xmlns:a16="http://schemas.microsoft.com/office/drawing/2014/main" id="{5A282706-A7E7-4F35-8ED8-9EC58F8689A2}"/>
              </a:ext>
            </a:extLst>
          </p:cNvPr>
          <p:cNvSpPr txBox="1"/>
          <p:nvPr/>
        </p:nvSpPr>
        <p:spPr>
          <a:xfrm>
            <a:off x="28177" y="2555595"/>
            <a:ext cx="7488832" cy="443198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800" dirty="0">
                <a:latin typeface="Lato" panose="020F0502020204030203"/>
              </a:rPr>
              <a:t>Understand road markings, signs and symbols</a:t>
            </a:r>
          </a:p>
          <a:p>
            <a:pPr marL="342900" indent="-342900">
              <a:lnSpc>
                <a:spcPct val="150000"/>
              </a:lnSpc>
              <a:buFont typeface="Arial" panose="020B0604020202020204" pitchFamily="34" charset="0"/>
              <a:buChar char="•"/>
            </a:pPr>
            <a:r>
              <a:rPr lang="en-GB" sz="2800" dirty="0">
                <a:latin typeface="Lato" panose="020F0502020204030203"/>
              </a:rPr>
              <a:t>Simulated route set ups</a:t>
            </a:r>
          </a:p>
          <a:p>
            <a:pPr marL="342900" indent="-342900">
              <a:lnSpc>
                <a:spcPct val="150000"/>
              </a:lnSpc>
              <a:buFont typeface="Arial" panose="020B0604020202020204" pitchFamily="34" charset="0"/>
              <a:buChar char="•"/>
            </a:pPr>
            <a:r>
              <a:rPr lang="en-GB" sz="2800" dirty="0">
                <a:latin typeface="Lato" panose="020F0502020204030203"/>
              </a:rPr>
              <a:t>Different junctions/priorities etc</a:t>
            </a:r>
          </a:p>
          <a:p>
            <a:pPr marL="342900" indent="-342900">
              <a:lnSpc>
                <a:spcPct val="150000"/>
              </a:lnSpc>
              <a:buFont typeface="Arial" panose="020B0604020202020204" pitchFamily="34" charset="0"/>
              <a:buChar char="•"/>
            </a:pPr>
            <a:r>
              <a:rPr lang="en-GB" sz="2800" dirty="0">
                <a:latin typeface="Lato" panose="020F0502020204030203"/>
              </a:rPr>
              <a:t>Emergency dismount procedures</a:t>
            </a:r>
          </a:p>
          <a:p>
            <a:pPr marL="342900" indent="-342900">
              <a:buFont typeface="Arial" panose="020B0604020202020204" pitchFamily="34" charset="0"/>
              <a:buChar char="•"/>
            </a:pPr>
            <a:endParaRPr lang="en-GB" sz="2400" dirty="0">
              <a:latin typeface="Lato" panose="020F0502020204030203"/>
            </a:endParaRPr>
          </a:p>
          <a:p>
            <a:pPr marL="342900" indent="-342900">
              <a:buFont typeface="Arial" panose="020B0604020202020204" pitchFamily="34" charset="0"/>
              <a:buChar char="•"/>
            </a:pPr>
            <a:endParaRPr lang="en-GB" sz="2400" dirty="0">
              <a:latin typeface="Lato" panose="020F0502020204030203"/>
            </a:endParaRPr>
          </a:p>
          <a:p>
            <a:pPr marL="342900" indent="-342900">
              <a:buFont typeface="Arial" panose="020B0604020202020204" pitchFamily="34" charset="0"/>
              <a:buChar char="•"/>
            </a:pPr>
            <a:endParaRPr lang="en-GB" sz="2400" dirty="0">
              <a:latin typeface="Lato" panose="020F0502020204030203"/>
            </a:endParaRPr>
          </a:p>
        </p:txBody>
      </p:sp>
      <p:pic>
        <p:nvPicPr>
          <p:cNvPr id="14" name="Picture 13">
            <a:extLst>
              <a:ext uri="{FF2B5EF4-FFF2-40B4-BE49-F238E27FC236}">
                <a16:creationId xmlns:a16="http://schemas.microsoft.com/office/drawing/2014/main" id="{489964DC-081F-4C1C-941B-4A168D4635DD}"/>
              </a:ext>
            </a:extLst>
          </p:cNvPr>
          <p:cNvPicPr/>
          <p:nvPr/>
        </p:nvPicPr>
        <p:blipFill rotWithShape="1">
          <a:blip r:embed="rId7"/>
          <a:srcRect l="32726" t="36579" r="10445" b="20049"/>
          <a:stretch/>
        </p:blipFill>
        <p:spPr bwMode="auto">
          <a:xfrm>
            <a:off x="107504" y="62922"/>
            <a:ext cx="2592288" cy="1417641"/>
          </a:xfrm>
          <a:prstGeom prst="rect">
            <a:avLst/>
          </a:prstGeom>
          <a:ln>
            <a:noFill/>
          </a:ln>
          <a:extLst>
            <a:ext uri="{53640926-AAD7-44D8-BBD7-CCE9431645EC}">
              <a14:shadowObscured xmlns:a14="http://schemas.microsoft.com/office/drawing/2010/main"/>
            </a:ext>
          </a:extLst>
        </p:spPr>
      </p:pic>
      <p:pic>
        <p:nvPicPr>
          <p:cNvPr id="15" name="Picture 14" descr="A person riding a horse&#10;&#10;Description automatically generated">
            <a:extLst>
              <a:ext uri="{FF2B5EF4-FFF2-40B4-BE49-F238E27FC236}">
                <a16:creationId xmlns:a16="http://schemas.microsoft.com/office/drawing/2014/main" id="{317B232D-AC14-4E68-A608-3A118BFE17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2463" y="3363498"/>
            <a:ext cx="3182449" cy="2121407"/>
          </a:xfrm>
          <a:prstGeom prst="rect">
            <a:avLst/>
          </a:prstGeom>
        </p:spPr>
      </p:pic>
    </p:spTree>
    <p:extLst>
      <p:ext uri="{BB962C8B-B14F-4D97-AF65-F5344CB8AC3E}">
        <p14:creationId xmlns:p14="http://schemas.microsoft.com/office/powerpoint/2010/main" val="18507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952970" y="130253"/>
            <a:ext cx="5050904" cy="1143000"/>
          </a:xfrm>
        </p:spPr>
        <p:txBody>
          <a:bodyPr>
            <a:normAutofit/>
          </a:bodyPr>
          <a:lstStyle/>
          <a:p>
            <a:r>
              <a:rPr lang="en-GB" b="1" dirty="0">
                <a:solidFill>
                  <a:schemeClr val="tx2"/>
                </a:solidFill>
                <a:latin typeface="Lato"/>
              </a:rPr>
              <a:t>Section 4</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708132" y="1098165"/>
            <a:ext cx="6504268" cy="638613"/>
          </a:xfrm>
        </p:spPr>
        <p:txBody>
          <a:bodyPr>
            <a:normAutofit lnSpcReduction="10000"/>
          </a:bodyPr>
          <a:lstStyle/>
          <a:p>
            <a:pPr marL="0" indent="0" algn="ctr">
              <a:lnSpc>
                <a:spcPct val="150000"/>
              </a:lnSpc>
              <a:buNone/>
            </a:pPr>
            <a:r>
              <a:rPr lang="en-GB" sz="2400" b="1" dirty="0">
                <a:solidFill>
                  <a:srgbClr val="FF0000"/>
                </a:solidFill>
                <a:effectLst/>
                <a:latin typeface="Lato" panose="020F0502020204030203"/>
                <a:ea typeface="Calibri" panose="020F0502020204030204" pitchFamily="34" charset="0"/>
                <a:cs typeface="Times New Roman" panose="02020603050405020304" pitchFamily="18" charset="0"/>
              </a:rPr>
              <a:t>Training riders out on the road. </a:t>
            </a:r>
          </a:p>
          <a:p>
            <a:pPr algn="ctr">
              <a:lnSpc>
                <a:spcPct val="150000"/>
              </a:lnSpc>
            </a:pPr>
            <a:endPar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2000" dirty="0">
              <a:solidFill>
                <a:srgbClr val="002060"/>
              </a:solidFill>
              <a:latin typeface="Lato"/>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86428" y="1508332"/>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
        <p:nvSpPr>
          <p:cNvPr id="7" name="TextBox 6">
            <a:extLst>
              <a:ext uri="{FF2B5EF4-FFF2-40B4-BE49-F238E27FC236}">
                <a16:creationId xmlns:a16="http://schemas.microsoft.com/office/drawing/2014/main" id="{5A282706-A7E7-4F35-8ED8-9EC58F8689A2}"/>
              </a:ext>
            </a:extLst>
          </p:cNvPr>
          <p:cNvSpPr txBox="1"/>
          <p:nvPr/>
        </p:nvSpPr>
        <p:spPr>
          <a:xfrm>
            <a:off x="467544" y="2020316"/>
            <a:ext cx="7488832" cy="443198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800" dirty="0">
                <a:latin typeface="Lato" panose="020F0502020204030203"/>
              </a:rPr>
              <a:t>Establish a suitable road route</a:t>
            </a:r>
          </a:p>
          <a:p>
            <a:pPr marL="342900" indent="-342900">
              <a:lnSpc>
                <a:spcPct val="150000"/>
              </a:lnSpc>
              <a:buFont typeface="Arial" panose="020B0604020202020204" pitchFamily="34" charset="0"/>
              <a:buChar char="•"/>
            </a:pPr>
            <a:r>
              <a:rPr lang="en-GB" sz="2800" dirty="0">
                <a:latin typeface="Lato" panose="020F0502020204030203"/>
              </a:rPr>
              <a:t>Walk it with trainer and/or riders</a:t>
            </a:r>
          </a:p>
          <a:p>
            <a:pPr marL="342900" indent="-342900">
              <a:lnSpc>
                <a:spcPct val="150000"/>
              </a:lnSpc>
              <a:buFont typeface="Arial" panose="020B0604020202020204" pitchFamily="34" charset="0"/>
              <a:buChar char="•"/>
            </a:pPr>
            <a:r>
              <a:rPr lang="en-GB" sz="2800" dirty="0">
                <a:latin typeface="Lato" panose="020F0502020204030203"/>
              </a:rPr>
              <a:t>Support riders riding the route</a:t>
            </a:r>
          </a:p>
          <a:p>
            <a:pPr marL="342900" indent="-342900">
              <a:lnSpc>
                <a:spcPct val="150000"/>
              </a:lnSpc>
              <a:buFont typeface="Arial" panose="020B0604020202020204" pitchFamily="34" charset="0"/>
              <a:buChar char="•"/>
            </a:pPr>
            <a:r>
              <a:rPr lang="en-GB" sz="2800" dirty="0">
                <a:latin typeface="Lato" panose="020F0502020204030203"/>
              </a:rPr>
              <a:t>Establish protocols for riding </a:t>
            </a:r>
          </a:p>
          <a:p>
            <a:pPr>
              <a:lnSpc>
                <a:spcPct val="150000"/>
              </a:lnSpc>
            </a:pPr>
            <a:r>
              <a:rPr lang="en-GB" sz="2800" dirty="0">
                <a:latin typeface="Lato" panose="020F0502020204030203"/>
              </a:rPr>
              <a:t>   side by side (NOT IRELAND)</a:t>
            </a:r>
          </a:p>
          <a:p>
            <a:pPr marL="342900" indent="-342900">
              <a:buFont typeface="Arial" panose="020B0604020202020204" pitchFamily="34" charset="0"/>
              <a:buChar char="•"/>
            </a:pPr>
            <a:endParaRPr lang="en-GB" sz="2400" dirty="0">
              <a:latin typeface="Lato" panose="020F0502020204030203"/>
            </a:endParaRPr>
          </a:p>
          <a:p>
            <a:pPr marL="342900" indent="-342900">
              <a:buFont typeface="Arial" panose="020B0604020202020204" pitchFamily="34" charset="0"/>
              <a:buChar char="•"/>
            </a:pPr>
            <a:endParaRPr lang="en-GB" sz="2400" dirty="0">
              <a:latin typeface="Lato" panose="020F0502020204030203"/>
            </a:endParaRPr>
          </a:p>
          <a:p>
            <a:pPr marL="342900" indent="-342900">
              <a:buFont typeface="Arial" panose="020B0604020202020204" pitchFamily="34" charset="0"/>
              <a:buChar char="•"/>
            </a:pPr>
            <a:endParaRPr lang="en-GB" sz="2400" dirty="0">
              <a:latin typeface="Lato" panose="020F0502020204030203"/>
            </a:endParaRPr>
          </a:p>
        </p:txBody>
      </p:sp>
      <p:pic>
        <p:nvPicPr>
          <p:cNvPr id="14" name="image23.jpeg">
            <a:extLst>
              <a:ext uri="{FF2B5EF4-FFF2-40B4-BE49-F238E27FC236}">
                <a16:creationId xmlns:a16="http://schemas.microsoft.com/office/drawing/2014/main" id="{254343E9-368E-425A-AAAA-0B93CE30B742}"/>
              </a:ext>
            </a:extLst>
          </p:cNvPr>
          <p:cNvPicPr>
            <a:picLocks/>
          </p:cNvPicPr>
          <p:nvPr/>
        </p:nvPicPr>
        <p:blipFill>
          <a:blip r:embed="rId7" cstate="print"/>
          <a:stretch>
            <a:fillRect/>
          </a:stretch>
        </p:blipFill>
        <p:spPr>
          <a:xfrm rot="21338089">
            <a:off x="6235678" y="3405072"/>
            <a:ext cx="3024190" cy="2508226"/>
          </a:xfrm>
          <a:prstGeom prst="rect">
            <a:avLst/>
          </a:prstGeom>
        </p:spPr>
      </p:pic>
    </p:spTree>
    <p:extLst>
      <p:ext uri="{BB962C8B-B14F-4D97-AF65-F5344CB8AC3E}">
        <p14:creationId xmlns:p14="http://schemas.microsoft.com/office/powerpoint/2010/main" val="91327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338064" y="143221"/>
            <a:ext cx="5050904" cy="1143000"/>
          </a:xfrm>
        </p:spPr>
        <p:txBody>
          <a:bodyPr>
            <a:normAutofit/>
          </a:bodyPr>
          <a:lstStyle/>
          <a:p>
            <a:r>
              <a:rPr lang="en-GB" b="1" dirty="0">
                <a:solidFill>
                  <a:schemeClr val="tx2"/>
                </a:solidFill>
                <a:latin typeface="Lato"/>
              </a:rPr>
              <a:t>Summary</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251520" y="1600200"/>
            <a:ext cx="8664508" cy="1468759"/>
          </a:xfrm>
        </p:spPr>
        <p:txBody>
          <a:bodyPr>
            <a:normAutofit/>
          </a:bodyPr>
          <a:lstStyle/>
          <a:p>
            <a:pPr algn="ctr">
              <a:lnSpc>
                <a:spcPct val="150000"/>
              </a:lnSpc>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2000" dirty="0">
              <a:solidFill>
                <a:srgbClr val="002060"/>
              </a:solidFill>
              <a:latin typeface="Lato"/>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86428" y="1508332"/>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
        <p:nvSpPr>
          <p:cNvPr id="7" name="TextBox 6">
            <a:extLst>
              <a:ext uri="{FF2B5EF4-FFF2-40B4-BE49-F238E27FC236}">
                <a16:creationId xmlns:a16="http://schemas.microsoft.com/office/drawing/2014/main" id="{5A282706-A7E7-4F35-8ED8-9EC58F8689A2}"/>
              </a:ext>
            </a:extLst>
          </p:cNvPr>
          <p:cNvSpPr txBox="1"/>
          <p:nvPr/>
        </p:nvSpPr>
        <p:spPr>
          <a:xfrm>
            <a:off x="180484" y="786679"/>
            <a:ext cx="5446186" cy="572464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800" dirty="0">
                <a:latin typeface="Lato" panose="020F0502020204030203"/>
              </a:rPr>
              <a:t>Riding safely in alternative environments</a:t>
            </a:r>
          </a:p>
          <a:p>
            <a:pPr marL="342900" indent="-342900">
              <a:lnSpc>
                <a:spcPct val="150000"/>
              </a:lnSpc>
              <a:buFont typeface="Arial" panose="020B0604020202020204" pitchFamily="34" charset="0"/>
              <a:buChar char="•"/>
            </a:pPr>
            <a:r>
              <a:rPr lang="en-GB" sz="2800" dirty="0">
                <a:latin typeface="Lato" panose="020F0502020204030203"/>
              </a:rPr>
              <a:t>Setting up training</a:t>
            </a:r>
          </a:p>
          <a:p>
            <a:pPr marL="342900" indent="-342900">
              <a:lnSpc>
                <a:spcPct val="150000"/>
              </a:lnSpc>
              <a:buFont typeface="Arial" panose="020B0604020202020204" pitchFamily="34" charset="0"/>
              <a:buChar char="•"/>
            </a:pPr>
            <a:r>
              <a:rPr lang="en-GB" sz="2800" dirty="0">
                <a:latin typeface="Lato" panose="020F0502020204030203"/>
              </a:rPr>
              <a:t>Promoting training</a:t>
            </a:r>
          </a:p>
          <a:p>
            <a:pPr marL="342900" indent="-342900">
              <a:lnSpc>
                <a:spcPct val="150000"/>
              </a:lnSpc>
              <a:buFont typeface="Arial" panose="020B0604020202020204" pitchFamily="34" charset="0"/>
              <a:buChar char="•"/>
            </a:pPr>
            <a:r>
              <a:rPr lang="en-GB" sz="2800" dirty="0">
                <a:latin typeface="Lato" panose="020F0502020204030203"/>
              </a:rPr>
              <a:t>Costs and sources of funding</a:t>
            </a:r>
          </a:p>
          <a:p>
            <a:pPr marL="342900" indent="-342900">
              <a:lnSpc>
                <a:spcPct val="150000"/>
              </a:lnSpc>
              <a:buFont typeface="Arial" panose="020B0604020202020204" pitchFamily="34" charset="0"/>
              <a:buChar char="•"/>
            </a:pPr>
            <a:r>
              <a:rPr lang="en-GB" sz="2800" dirty="0">
                <a:latin typeface="Lato" panose="020F0502020204030203"/>
              </a:rPr>
              <a:t>Value to coaches in being an APC</a:t>
            </a:r>
          </a:p>
          <a:p>
            <a:pPr marL="342900" indent="-342900">
              <a:buFont typeface="Arial" panose="020B0604020202020204" pitchFamily="34" charset="0"/>
              <a:buChar char="•"/>
            </a:pPr>
            <a:endParaRPr lang="en-GB" sz="2400" dirty="0">
              <a:latin typeface="Lato" panose="020F0502020204030203"/>
            </a:endParaRPr>
          </a:p>
          <a:p>
            <a:pPr marL="342900" indent="-342900">
              <a:buFont typeface="Arial" panose="020B0604020202020204" pitchFamily="34" charset="0"/>
              <a:buChar char="•"/>
            </a:pPr>
            <a:endParaRPr lang="en-GB" sz="2400" dirty="0">
              <a:latin typeface="Lato" panose="020F0502020204030203"/>
            </a:endParaRPr>
          </a:p>
          <a:p>
            <a:pPr marL="342900" indent="-342900">
              <a:buFont typeface="Arial" panose="020B0604020202020204" pitchFamily="34" charset="0"/>
              <a:buChar char="•"/>
            </a:pPr>
            <a:endParaRPr lang="en-GB" sz="2400" dirty="0">
              <a:latin typeface="Lato" panose="020F0502020204030203"/>
            </a:endParaRPr>
          </a:p>
        </p:txBody>
      </p:sp>
      <p:pic>
        <p:nvPicPr>
          <p:cNvPr id="14" name="Picture 13" descr="A group of people riding a horse in a field&#10;&#10;Description automatically generated">
            <a:extLst>
              <a:ext uri="{FF2B5EF4-FFF2-40B4-BE49-F238E27FC236}">
                <a16:creationId xmlns:a16="http://schemas.microsoft.com/office/drawing/2014/main" id="{8339899D-B1C3-4028-93A8-A79F1C5BE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9436" y="1889825"/>
            <a:ext cx="3722158" cy="2481438"/>
          </a:xfrm>
          <a:prstGeom prst="rect">
            <a:avLst/>
          </a:prstGeom>
        </p:spPr>
      </p:pic>
    </p:spTree>
    <p:extLst>
      <p:ext uri="{BB962C8B-B14F-4D97-AF65-F5344CB8AC3E}">
        <p14:creationId xmlns:p14="http://schemas.microsoft.com/office/powerpoint/2010/main" val="264894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457200" y="274638"/>
            <a:ext cx="5050904" cy="1143000"/>
          </a:xfrm>
        </p:spPr>
        <p:txBody>
          <a:bodyPr>
            <a:normAutofit/>
          </a:bodyPr>
          <a:lstStyle/>
          <a:p>
            <a:r>
              <a:rPr lang="en-GB" b="1" dirty="0">
                <a:solidFill>
                  <a:schemeClr val="tx2"/>
                </a:solidFill>
                <a:latin typeface="Lato"/>
              </a:rPr>
              <a:t>Other Bits</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251520" y="1600200"/>
            <a:ext cx="8664508" cy="1468759"/>
          </a:xfrm>
        </p:spPr>
        <p:txBody>
          <a:bodyPr>
            <a:normAutofit/>
          </a:bodyPr>
          <a:lstStyle/>
          <a:p>
            <a:pPr algn="ctr">
              <a:lnSpc>
                <a:spcPct val="150000"/>
              </a:lnSpc>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endParaRPr lang="en-GB" sz="2000" dirty="0">
              <a:solidFill>
                <a:srgbClr val="002060"/>
              </a:solidFill>
              <a:latin typeface="Lato"/>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86428" y="1508332"/>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
        <p:nvSpPr>
          <p:cNvPr id="7" name="TextBox 6">
            <a:extLst>
              <a:ext uri="{FF2B5EF4-FFF2-40B4-BE49-F238E27FC236}">
                <a16:creationId xmlns:a16="http://schemas.microsoft.com/office/drawing/2014/main" id="{5A282706-A7E7-4F35-8ED8-9EC58F8689A2}"/>
              </a:ext>
            </a:extLst>
          </p:cNvPr>
          <p:cNvSpPr txBox="1"/>
          <p:nvPr/>
        </p:nvSpPr>
        <p:spPr>
          <a:xfrm>
            <a:off x="251520" y="1568724"/>
            <a:ext cx="7488832" cy="2582887"/>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en-GB" sz="2400" dirty="0">
                <a:latin typeface="Lato" panose="020F0502020204030203"/>
              </a:rPr>
              <a:t>How bronze, gold and platinum challenges fit in</a:t>
            </a:r>
          </a:p>
          <a:p>
            <a:pPr marL="342900" indent="-342900">
              <a:lnSpc>
                <a:spcPct val="114000"/>
              </a:lnSpc>
              <a:buFont typeface="Arial" panose="020B0604020202020204" pitchFamily="34" charset="0"/>
              <a:buChar char="•"/>
            </a:pPr>
            <a:r>
              <a:rPr lang="en-GB" sz="2400" dirty="0">
                <a:latin typeface="Lato" panose="020F0502020204030203"/>
              </a:rPr>
              <a:t>Resources for Advisors, coaches and candidates</a:t>
            </a:r>
          </a:p>
          <a:p>
            <a:pPr marL="800100" lvl="1" indent="-342900">
              <a:lnSpc>
                <a:spcPct val="114000"/>
              </a:lnSpc>
              <a:buFont typeface="Arial" panose="020B0604020202020204" pitchFamily="34" charset="0"/>
              <a:buChar char="•"/>
            </a:pPr>
            <a:r>
              <a:rPr lang="en-GB" sz="2400" dirty="0">
                <a:latin typeface="Lato" panose="020F0502020204030203"/>
              </a:rPr>
              <a:t>Trainer’s guide</a:t>
            </a:r>
          </a:p>
          <a:p>
            <a:pPr marL="800100" lvl="1" indent="-342900">
              <a:lnSpc>
                <a:spcPct val="114000"/>
              </a:lnSpc>
              <a:buFont typeface="Arial" panose="020B0604020202020204" pitchFamily="34" charset="0"/>
              <a:buChar char="•"/>
            </a:pPr>
            <a:r>
              <a:rPr lang="en-GB" sz="2400" dirty="0">
                <a:latin typeface="Lato" panose="020F0502020204030203"/>
              </a:rPr>
              <a:t>Challenge Booklet</a:t>
            </a:r>
          </a:p>
          <a:p>
            <a:pPr marL="800100" lvl="1" indent="-342900">
              <a:lnSpc>
                <a:spcPct val="114000"/>
              </a:lnSpc>
              <a:buFont typeface="Arial" panose="020B0604020202020204" pitchFamily="34" charset="0"/>
              <a:buChar char="•"/>
            </a:pPr>
            <a:r>
              <a:rPr lang="en-GB" sz="2400" dirty="0">
                <a:latin typeface="Lato" panose="020F0502020204030203"/>
              </a:rPr>
              <a:t>Syllabus</a:t>
            </a:r>
          </a:p>
          <a:p>
            <a:pPr marL="800100" lvl="1" indent="-342900">
              <a:lnSpc>
                <a:spcPct val="114000"/>
              </a:lnSpc>
              <a:buFont typeface="Arial" panose="020B0604020202020204" pitchFamily="34" charset="0"/>
              <a:buChar char="•"/>
            </a:pPr>
            <a:r>
              <a:rPr lang="en-GB" sz="2400" dirty="0">
                <a:latin typeface="Lato" panose="020F0502020204030203"/>
              </a:rPr>
              <a:t>Training day programme</a:t>
            </a:r>
          </a:p>
        </p:txBody>
      </p:sp>
    </p:spTree>
    <p:extLst>
      <p:ext uri="{BB962C8B-B14F-4D97-AF65-F5344CB8AC3E}">
        <p14:creationId xmlns:p14="http://schemas.microsoft.com/office/powerpoint/2010/main" val="54859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457200" y="274638"/>
            <a:ext cx="5050904" cy="1143000"/>
          </a:xfrm>
        </p:spPr>
        <p:txBody>
          <a:bodyPr>
            <a:normAutofit fontScale="90000"/>
          </a:bodyPr>
          <a:lstStyle/>
          <a:p>
            <a:r>
              <a:rPr lang="en-GB" b="1" dirty="0">
                <a:solidFill>
                  <a:schemeClr val="tx2"/>
                </a:solidFill>
                <a:latin typeface="Lato"/>
              </a:rPr>
              <a:t>Where can I find out more?</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251520" y="1586752"/>
            <a:ext cx="4896544" cy="4996610"/>
          </a:xfrm>
        </p:spPr>
        <p:txBody>
          <a:bodyPr>
            <a:normAutofit/>
          </a:bodyPr>
          <a:lstStyle/>
          <a:p>
            <a:pPr>
              <a:lnSpc>
                <a:spcPct val="114000"/>
              </a:lnSpc>
            </a:pPr>
            <a:r>
              <a:rPr lang="en-GB" sz="2800" dirty="0">
                <a:latin typeface="Lato"/>
              </a:rPr>
              <a:t>Contact the BHS Education Team on </a:t>
            </a:r>
          </a:p>
          <a:p>
            <a:pPr marL="0" indent="0">
              <a:lnSpc>
                <a:spcPct val="114000"/>
              </a:lnSpc>
              <a:buNone/>
            </a:pPr>
            <a:r>
              <a:rPr lang="en-GB" sz="2800" dirty="0">
                <a:solidFill>
                  <a:srgbClr val="FF0000"/>
                </a:solidFill>
                <a:latin typeface="Lato"/>
              </a:rPr>
              <a:t>      024 76 840508</a:t>
            </a:r>
          </a:p>
          <a:p>
            <a:pPr>
              <a:lnSpc>
                <a:spcPct val="114000"/>
              </a:lnSpc>
            </a:pPr>
            <a:r>
              <a:rPr lang="en-GB" sz="2800" dirty="0">
                <a:latin typeface="Lato"/>
              </a:rPr>
              <a:t>Email us on </a:t>
            </a:r>
            <a:r>
              <a:rPr lang="en-GB" sz="2800" dirty="0">
                <a:latin typeface="Lato"/>
                <a:hlinkClick r:id="rId4"/>
              </a:rPr>
              <a:t>education@bhs.org.uk</a:t>
            </a:r>
            <a:endParaRPr lang="en-GB" sz="2800" dirty="0">
              <a:latin typeface="Lato"/>
            </a:endParaRPr>
          </a:p>
          <a:p>
            <a:pPr>
              <a:lnSpc>
                <a:spcPct val="114000"/>
              </a:lnSpc>
            </a:pPr>
            <a:r>
              <a:rPr lang="en-GB" sz="2800" dirty="0">
                <a:latin typeface="Lato"/>
              </a:rPr>
              <a:t>Look on our website </a:t>
            </a:r>
            <a:r>
              <a:rPr lang="en-GB" sz="2800" dirty="0">
                <a:solidFill>
                  <a:schemeClr val="tx2"/>
                </a:solidFill>
                <a:latin typeface="Lato"/>
                <a:hlinkClick r:id="rId5"/>
              </a:rPr>
              <a:t>www.bhs.org.uk</a:t>
            </a:r>
            <a:endParaRPr lang="en-GB" sz="2800" dirty="0">
              <a:solidFill>
                <a:schemeClr val="tx2"/>
              </a:solidFill>
              <a:latin typeface="Lato"/>
            </a:endParaRPr>
          </a:p>
          <a:p>
            <a:endParaRPr lang="en-GB" sz="2400" dirty="0">
              <a:solidFill>
                <a:schemeClr val="tx2"/>
              </a:solidFill>
              <a:latin typeface="Lato"/>
            </a:endParaRPr>
          </a:p>
        </p:txBody>
      </p:sp>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323528" y="345752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62880" y="1612328"/>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pic>
        <p:nvPicPr>
          <p:cNvPr id="7" name="Picture 6" descr="A person and person standing next to a horse&#10;&#10;Description automatically generated with low confidence">
            <a:extLst>
              <a:ext uri="{FF2B5EF4-FFF2-40B4-BE49-F238E27FC236}">
                <a16:creationId xmlns:a16="http://schemas.microsoft.com/office/drawing/2014/main" id="{0FBCC6C6-1E99-4A68-B0E6-C442B141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6777" y="2003287"/>
            <a:ext cx="4283968" cy="3212976"/>
          </a:xfrm>
          <a:prstGeom prst="rect">
            <a:avLst/>
          </a:prstGeom>
        </p:spPr>
      </p:pic>
    </p:spTree>
    <p:extLst>
      <p:ext uri="{BB962C8B-B14F-4D97-AF65-F5344CB8AC3E}">
        <p14:creationId xmlns:p14="http://schemas.microsoft.com/office/powerpoint/2010/main" val="140314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586616"/>
            <a:ext cx="9144000" cy="2121407"/>
          </a:xfrm>
          <a:prstGeom prst="rect">
            <a:avLst/>
          </a:prstGeom>
        </p:spPr>
      </p:pic>
      <p:sp>
        <p:nvSpPr>
          <p:cNvPr id="5" name="Title 4"/>
          <p:cNvSpPr>
            <a:spLocks noGrp="1"/>
          </p:cNvSpPr>
          <p:nvPr>
            <p:ph type="title"/>
          </p:nvPr>
        </p:nvSpPr>
        <p:spPr/>
        <p:txBody>
          <a:bodyPr>
            <a:normAutofit/>
          </a:bodyPr>
          <a:lstStyle/>
          <a:p>
            <a:pPr algn="l"/>
            <a:r>
              <a:rPr lang="en-GB" b="1" dirty="0">
                <a:solidFill>
                  <a:schemeClr val="tx2"/>
                </a:solidFill>
                <a:latin typeface="Lato"/>
              </a:rPr>
              <a:t>What is it?</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EABCC5D9-96D9-450A-8529-576CCCCCACA2}"/>
              </a:ext>
            </a:extLst>
          </p:cNvPr>
          <p:cNvSpPr>
            <a:spLocks noGrp="1"/>
          </p:cNvSpPr>
          <p:nvPr>
            <p:ph idx="1"/>
          </p:nvPr>
        </p:nvSpPr>
        <p:spPr>
          <a:xfrm>
            <a:off x="-16411" y="1425405"/>
            <a:ext cx="4448672" cy="4525963"/>
          </a:xfrm>
        </p:spPr>
        <p:txBody>
          <a:bodyPr>
            <a:normAutofit fontScale="70000" lnSpcReduction="20000"/>
          </a:bodyPr>
          <a:lstStyle/>
          <a:p>
            <a:pPr>
              <a:lnSpc>
                <a:spcPct val="134000"/>
              </a:lnSpc>
            </a:pPr>
            <a:r>
              <a:rPr lang="en-GB" dirty="0">
                <a:latin typeface="Lato" panose="020F0502020204030203"/>
              </a:rPr>
              <a:t>A new qualification that supports coaches in the delivery of training and assessing the Ride Safe Silver Challenge Award.</a:t>
            </a:r>
          </a:p>
          <a:p>
            <a:pPr>
              <a:lnSpc>
                <a:spcPct val="134000"/>
              </a:lnSpc>
            </a:pPr>
            <a:r>
              <a:rPr lang="en-GB" dirty="0">
                <a:latin typeface="Lato" panose="020F0502020204030203"/>
              </a:rPr>
              <a:t>It is envisaged that this will be a compulsory pre-requisite for Stage 3 Teach.</a:t>
            </a:r>
          </a:p>
          <a:p>
            <a:pPr>
              <a:lnSpc>
                <a:spcPct val="134000"/>
              </a:lnSpc>
            </a:pPr>
            <a:r>
              <a:rPr lang="en-GB" dirty="0">
                <a:latin typeface="Lato" panose="020F0502020204030203"/>
              </a:rPr>
              <a:t>Training support delivered by YOU – our Ride Safe Advisors</a:t>
            </a:r>
          </a:p>
          <a:p>
            <a:endParaRPr lang="en-GB" dirty="0"/>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62880" y="1612328"/>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pic>
        <p:nvPicPr>
          <p:cNvPr id="15" name="Picture 14" descr="A group of people on horses&#10;&#10;Description automatically generated with low confidence">
            <a:extLst>
              <a:ext uri="{FF2B5EF4-FFF2-40B4-BE49-F238E27FC236}">
                <a16:creationId xmlns:a16="http://schemas.microsoft.com/office/drawing/2014/main" id="{706FD855-4A18-493C-B639-DCCB72A072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438" t="28602" r="13775" b="11222"/>
          <a:stretch/>
        </p:blipFill>
        <p:spPr>
          <a:xfrm>
            <a:off x="4311449" y="1935041"/>
            <a:ext cx="4674466" cy="3307429"/>
          </a:xfrm>
          <a:prstGeom prst="rect">
            <a:avLst/>
          </a:prstGeom>
        </p:spPr>
      </p:pic>
    </p:spTree>
    <p:extLst>
      <p:ext uri="{BB962C8B-B14F-4D97-AF65-F5344CB8AC3E}">
        <p14:creationId xmlns:p14="http://schemas.microsoft.com/office/powerpoint/2010/main" val="6298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outdoor, group&#10;&#10;Description automatically generated">
            <a:extLst>
              <a:ext uri="{FF2B5EF4-FFF2-40B4-BE49-F238E27FC236}">
                <a16:creationId xmlns:a16="http://schemas.microsoft.com/office/drawing/2014/main" id="{905EAE56-3A93-40B6-9EB8-E1C9DDA387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00" t="8657" r="2637"/>
          <a:stretch/>
        </p:blipFill>
        <p:spPr>
          <a:xfrm>
            <a:off x="5189594" y="2348880"/>
            <a:ext cx="3874817" cy="3289987"/>
          </a:xfrm>
          <a:prstGeom prst="rect">
            <a:avLst/>
          </a:prstGeom>
        </p:spPr>
      </p:pic>
      <p:pic>
        <p:nvPicPr>
          <p:cNvPr id="4" name="Content Placeholder 3"/>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p:txBody>
          <a:bodyPr>
            <a:normAutofit/>
          </a:bodyPr>
          <a:lstStyle/>
          <a:p>
            <a:pPr algn="l"/>
            <a:r>
              <a:rPr lang="en-GB" b="1" dirty="0">
                <a:solidFill>
                  <a:schemeClr val="tx2"/>
                </a:solidFill>
                <a:latin typeface="Lato"/>
              </a:rPr>
              <a:t>Who is it aimed at?</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EABCC5D9-96D9-450A-8529-576CCCCCACA2}"/>
              </a:ext>
            </a:extLst>
          </p:cNvPr>
          <p:cNvSpPr>
            <a:spLocks noGrp="1"/>
          </p:cNvSpPr>
          <p:nvPr>
            <p:ph idx="1"/>
          </p:nvPr>
        </p:nvSpPr>
        <p:spPr>
          <a:xfrm>
            <a:off x="457199" y="1219133"/>
            <a:ext cx="4560463" cy="5277611"/>
          </a:xfrm>
        </p:spPr>
        <p:txBody>
          <a:bodyPr>
            <a:normAutofit fontScale="70000" lnSpcReduction="20000"/>
          </a:bodyPr>
          <a:lstStyle/>
          <a:p>
            <a:pPr>
              <a:lnSpc>
                <a:spcPct val="134000"/>
              </a:lnSpc>
            </a:pPr>
            <a:r>
              <a:rPr lang="en-GB" dirty="0">
                <a:latin typeface="Lato"/>
              </a:rPr>
              <a:t>Every coach that intends to prepare riders for riding safely both on the road and in every other environment.</a:t>
            </a:r>
          </a:p>
          <a:p>
            <a:pPr>
              <a:lnSpc>
                <a:spcPct val="134000"/>
              </a:lnSpc>
            </a:pPr>
            <a:r>
              <a:rPr lang="en-GB" dirty="0">
                <a:latin typeface="Lato"/>
              </a:rPr>
              <a:t>Anyone delivering the Ride Safe Silver Challenge Award.</a:t>
            </a:r>
          </a:p>
          <a:p>
            <a:pPr>
              <a:lnSpc>
                <a:spcPct val="134000"/>
              </a:lnSpc>
            </a:pPr>
            <a:r>
              <a:rPr lang="en-GB" dirty="0">
                <a:latin typeface="Lato"/>
              </a:rPr>
              <a:t>Coaches who want to sign off the Ride Safe Silver Challenge Award</a:t>
            </a:r>
          </a:p>
          <a:p>
            <a:pPr>
              <a:lnSpc>
                <a:spcPct val="134000"/>
              </a:lnSpc>
            </a:pPr>
            <a:r>
              <a:rPr lang="en-GB" dirty="0">
                <a:latin typeface="Lato"/>
              </a:rPr>
              <a:t>All riding school staff that take pupils out hacking or in other external environments</a:t>
            </a:r>
          </a:p>
          <a:p>
            <a:pPr>
              <a:lnSpc>
                <a:spcPct val="170000"/>
              </a:lnSpc>
            </a:pPr>
            <a:endParaRPr lang="en-GB" dirty="0">
              <a:latin typeface="Lato"/>
            </a:endParaRPr>
          </a:p>
          <a:p>
            <a:endParaRPr lang="en-GB"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62880" y="1612328"/>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Tree>
    <p:extLst>
      <p:ext uri="{BB962C8B-B14F-4D97-AF65-F5344CB8AC3E}">
        <p14:creationId xmlns:p14="http://schemas.microsoft.com/office/powerpoint/2010/main" val="247666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457200" y="274638"/>
            <a:ext cx="5554960" cy="1143000"/>
          </a:xfrm>
        </p:spPr>
        <p:txBody>
          <a:bodyPr>
            <a:normAutofit fontScale="90000"/>
          </a:bodyPr>
          <a:lstStyle/>
          <a:p>
            <a:pPr algn="l"/>
            <a:r>
              <a:rPr lang="en-GB" b="1" dirty="0">
                <a:solidFill>
                  <a:schemeClr val="tx2"/>
                </a:solidFill>
                <a:latin typeface="Lato"/>
              </a:rPr>
              <a:t>What does this training involve?</a:t>
            </a:r>
            <a:endParaRPr lang="en-GB" dirty="0">
              <a:solidFill>
                <a:schemeClr val="tx2"/>
              </a:solidFill>
              <a:latin typeface="Lato"/>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62880" y="1612328"/>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pic>
        <p:nvPicPr>
          <p:cNvPr id="14" name="Picture 3" descr="C:\Users\Alex.Copeland\AppData\Local\Microsoft\Windows\Temporary Internet Files\Content.Outlook\PPQY1UM9\simulated pilot ride safe indoors.jpg">
            <a:extLst>
              <a:ext uri="{FF2B5EF4-FFF2-40B4-BE49-F238E27FC236}">
                <a16:creationId xmlns:a16="http://schemas.microsoft.com/office/drawing/2014/main" id="{6F61B6C2-CCBD-4107-8C98-D9864F96B1C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173" t="21865" r="18486" b="15692"/>
          <a:stretch/>
        </p:blipFill>
        <p:spPr bwMode="auto">
          <a:xfrm rot="20964324">
            <a:off x="562452" y="3438916"/>
            <a:ext cx="3408752" cy="19596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B00823B-2D71-4491-8919-6C7D056712BF}"/>
              </a:ext>
            </a:extLst>
          </p:cNvPr>
          <p:cNvSpPr txBox="1"/>
          <p:nvPr/>
        </p:nvSpPr>
        <p:spPr>
          <a:xfrm>
            <a:off x="218884" y="1701722"/>
            <a:ext cx="8697144" cy="1384995"/>
          </a:xfrm>
          <a:prstGeom prst="rect">
            <a:avLst/>
          </a:prstGeom>
          <a:noFill/>
        </p:spPr>
        <p:txBody>
          <a:bodyPr wrap="square">
            <a:spAutoFit/>
          </a:bodyPr>
          <a:lstStyle/>
          <a:p>
            <a:r>
              <a:rPr lang="en-GB" sz="2800" dirty="0"/>
              <a:t>Attendance at a training session delivered by a Ride Safe Advisor – either virtually or face to face.</a:t>
            </a:r>
          </a:p>
          <a:p>
            <a:r>
              <a:rPr lang="en-GB" sz="2800" dirty="0"/>
              <a:t>Personal interaction and responses required.</a:t>
            </a:r>
          </a:p>
        </p:txBody>
      </p:sp>
      <p:pic>
        <p:nvPicPr>
          <p:cNvPr id="8" name="Picture 7" descr="A picture containing sky, outdoor, ground&#10;&#10;Description automatically generated">
            <a:extLst>
              <a:ext uri="{FF2B5EF4-FFF2-40B4-BE49-F238E27FC236}">
                <a16:creationId xmlns:a16="http://schemas.microsoft.com/office/drawing/2014/main" id="{DC93FD5B-54B2-4C67-B576-F4118E2907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69236">
            <a:off x="4951826" y="3563283"/>
            <a:ext cx="3708325" cy="2473424"/>
          </a:xfrm>
          <a:prstGeom prst="rect">
            <a:avLst/>
          </a:prstGeom>
        </p:spPr>
      </p:pic>
    </p:spTree>
    <p:extLst>
      <p:ext uri="{BB962C8B-B14F-4D97-AF65-F5344CB8AC3E}">
        <p14:creationId xmlns:p14="http://schemas.microsoft.com/office/powerpoint/2010/main" val="155152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457200" y="274638"/>
            <a:ext cx="5050904" cy="1143000"/>
          </a:xfrm>
        </p:spPr>
        <p:txBody>
          <a:bodyPr>
            <a:normAutofit fontScale="90000"/>
          </a:bodyPr>
          <a:lstStyle/>
          <a:p>
            <a:r>
              <a:rPr lang="en-GB" b="1" dirty="0">
                <a:solidFill>
                  <a:schemeClr val="tx2"/>
                </a:solidFill>
                <a:latin typeface="Lato"/>
              </a:rPr>
              <a:t>What qualification will this give me?</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457200" y="1600200"/>
            <a:ext cx="4799384" cy="4525963"/>
          </a:xfrm>
        </p:spPr>
        <p:txBody>
          <a:bodyPr/>
          <a:lstStyle/>
          <a:p>
            <a:r>
              <a:rPr lang="en-GB" dirty="0"/>
              <a:t>BHS Ride Safe Trainer Award certificate</a:t>
            </a:r>
          </a:p>
          <a:p>
            <a:r>
              <a:rPr lang="en-GB" dirty="0"/>
              <a:t>The necessary qualifications to deliver and sign off the </a:t>
            </a:r>
            <a:r>
              <a:rPr lang="en-GB" b="1" dirty="0">
                <a:solidFill>
                  <a:schemeClr val="tx2"/>
                </a:solidFill>
              </a:rPr>
              <a:t>Ride Safe Silver Challenge Award</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62880" y="1612328"/>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pic>
        <p:nvPicPr>
          <p:cNvPr id="14" name="Picture 13">
            <a:extLst>
              <a:ext uri="{FF2B5EF4-FFF2-40B4-BE49-F238E27FC236}">
                <a16:creationId xmlns:a16="http://schemas.microsoft.com/office/drawing/2014/main" id="{2A6BB169-4406-4DF9-9C4A-3084382E95AA}"/>
              </a:ext>
            </a:extLst>
          </p:cNvPr>
          <p:cNvPicPr>
            <a:picLocks noChangeAspect="1"/>
          </p:cNvPicPr>
          <p:nvPr/>
        </p:nvPicPr>
        <p:blipFill rotWithShape="1">
          <a:blip r:embed="rId7"/>
          <a:srcRect l="25588" t="17151" r="44488" b="6599"/>
          <a:stretch/>
        </p:blipFill>
        <p:spPr>
          <a:xfrm>
            <a:off x="5573268" y="1908208"/>
            <a:ext cx="2736304" cy="3921896"/>
          </a:xfrm>
          <a:prstGeom prst="rect">
            <a:avLst/>
          </a:prstGeom>
        </p:spPr>
      </p:pic>
    </p:spTree>
    <p:extLst>
      <p:ext uri="{BB962C8B-B14F-4D97-AF65-F5344CB8AC3E}">
        <p14:creationId xmlns:p14="http://schemas.microsoft.com/office/powerpoint/2010/main" val="77102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457200" y="274638"/>
            <a:ext cx="5050904" cy="1143000"/>
          </a:xfrm>
        </p:spPr>
        <p:txBody>
          <a:bodyPr>
            <a:normAutofit/>
          </a:bodyPr>
          <a:lstStyle/>
          <a:p>
            <a:r>
              <a:rPr lang="en-GB" b="1" dirty="0">
                <a:solidFill>
                  <a:schemeClr val="tx2"/>
                </a:solidFill>
                <a:latin typeface="Lato"/>
              </a:rPr>
              <a:t>Course Structure</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457200" y="1600200"/>
            <a:ext cx="8458828" cy="4525963"/>
          </a:xfrm>
        </p:spPr>
        <p:txBody>
          <a:bodyPr>
            <a:normAutofit fontScale="92500" lnSpcReduction="10000"/>
          </a:bodyPr>
          <a:lstStyle/>
          <a:p>
            <a:pPr>
              <a:lnSpc>
                <a:spcPct val="150000"/>
              </a:lnSpc>
            </a:pPr>
            <a:r>
              <a:rPr lang="en-GB" dirty="0">
                <a:solidFill>
                  <a:srgbClr val="002060"/>
                </a:solidFill>
                <a:latin typeface="Lato"/>
              </a:rPr>
              <a:t>Introduction</a:t>
            </a:r>
          </a:p>
          <a:p>
            <a:pPr>
              <a:lnSpc>
                <a:spcPct val="150000"/>
              </a:lnSpc>
            </a:pPr>
            <a:r>
              <a:rPr lang="en-GB" dirty="0">
                <a:solidFill>
                  <a:srgbClr val="002060"/>
                </a:solidFill>
                <a:latin typeface="Lato"/>
              </a:rPr>
              <a:t>Section 1 – </a:t>
            </a:r>
            <a:r>
              <a:rPr lang="en-GB" sz="2000" dirty="0">
                <a:solidFill>
                  <a:srgbClr val="002060"/>
                </a:solidFill>
                <a:latin typeface="Lato"/>
              </a:rPr>
              <a:t>Establishing background knowledge</a:t>
            </a:r>
          </a:p>
          <a:p>
            <a:pPr>
              <a:lnSpc>
                <a:spcPct val="150000"/>
              </a:lnSpc>
            </a:pPr>
            <a:r>
              <a:rPr lang="en-GB" dirty="0">
                <a:solidFill>
                  <a:srgbClr val="002060"/>
                </a:solidFill>
                <a:latin typeface="Lato"/>
              </a:rPr>
              <a:t>Section 2 – </a:t>
            </a:r>
            <a:r>
              <a:rPr lang="en-GB" sz="2000" dirty="0">
                <a:solidFill>
                  <a:srgbClr val="002060"/>
                </a:solidFill>
                <a:latin typeface="Lato"/>
              </a:rPr>
              <a:t>Training riders to ride safely in a group situation</a:t>
            </a:r>
          </a:p>
          <a:p>
            <a:pPr>
              <a:lnSpc>
                <a:spcPct val="150000"/>
              </a:lnSpc>
            </a:pPr>
            <a:r>
              <a:rPr lang="en-GB" dirty="0">
                <a:solidFill>
                  <a:srgbClr val="002060"/>
                </a:solidFill>
                <a:latin typeface="Lato"/>
              </a:rPr>
              <a:t>Section 3 – </a:t>
            </a:r>
            <a:r>
              <a:rPr lang="en-GB" sz="2000" dirty="0">
                <a:solidFill>
                  <a:srgbClr val="002060"/>
                </a:solidFill>
                <a:latin typeface="Lato"/>
              </a:rPr>
              <a:t>Developing skills in a simulated environment</a:t>
            </a:r>
          </a:p>
          <a:p>
            <a:pPr>
              <a:lnSpc>
                <a:spcPct val="150000"/>
              </a:lnSpc>
            </a:pPr>
            <a:r>
              <a:rPr lang="en-GB" dirty="0">
                <a:solidFill>
                  <a:srgbClr val="002060"/>
                </a:solidFill>
                <a:latin typeface="Lato"/>
              </a:rPr>
              <a:t>Section 4 – </a:t>
            </a:r>
            <a:r>
              <a:rPr lang="en-GB" sz="2000" dirty="0">
                <a:solidFill>
                  <a:srgbClr val="002060"/>
                </a:solidFill>
                <a:latin typeface="Lato"/>
              </a:rPr>
              <a:t>Training riders to ride safely on the road</a:t>
            </a:r>
          </a:p>
          <a:p>
            <a:pPr>
              <a:lnSpc>
                <a:spcPct val="150000"/>
              </a:lnSpc>
            </a:pPr>
            <a:r>
              <a:rPr lang="en-GB" dirty="0">
                <a:solidFill>
                  <a:srgbClr val="002060"/>
                </a:solidFill>
                <a:latin typeface="Lato"/>
              </a:rPr>
              <a:t>Summary</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62880" y="1612328"/>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Tree>
    <p:extLst>
      <p:ext uri="{BB962C8B-B14F-4D97-AF65-F5344CB8AC3E}">
        <p14:creationId xmlns:p14="http://schemas.microsoft.com/office/powerpoint/2010/main" val="184556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457200" y="274638"/>
            <a:ext cx="5050904" cy="1143000"/>
          </a:xfrm>
        </p:spPr>
        <p:txBody>
          <a:bodyPr>
            <a:normAutofit/>
          </a:bodyPr>
          <a:lstStyle/>
          <a:p>
            <a:r>
              <a:rPr lang="en-GB" b="1" dirty="0">
                <a:solidFill>
                  <a:schemeClr val="tx2"/>
                </a:solidFill>
                <a:latin typeface="Lato"/>
              </a:rPr>
              <a:t>Introduction</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457200" y="1519956"/>
            <a:ext cx="8469172" cy="4525963"/>
          </a:xfrm>
        </p:spPr>
        <p:txBody>
          <a:bodyPr>
            <a:noAutofit/>
          </a:bodyPr>
          <a:lstStyle/>
          <a:p>
            <a:pPr>
              <a:lnSpc>
                <a:spcPct val="114000"/>
              </a:lnSpc>
            </a:pPr>
            <a:r>
              <a:rPr lang="en-GB" sz="2800" dirty="0">
                <a:effectLst/>
                <a:latin typeface="Lato"/>
                <a:ea typeface="Calibri" panose="020F0502020204030204" pitchFamily="34" charset="0"/>
                <a:cs typeface="Times New Roman" panose="02020603050405020304" pitchFamily="18" charset="0"/>
              </a:rPr>
              <a:t>Upon completion the coach will receive a numbered certificate with an expiry date. </a:t>
            </a:r>
          </a:p>
          <a:p>
            <a:pPr>
              <a:lnSpc>
                <a:spcPct val="114000"/>
              </a:lnSpc>
            </a:pPr>
            <a:r>
              <a:rPr lang="en-GB" sz="2800" dirty="0">
                <a:effectLst/>
                <a:latin typeface="Lato"/>
                <a:ea typeface="Calibri" panose="020F0502020204030204" pitchFamily="34" charset="0"/>
                <a:cs typeface="Times New Roman" panose="02020603050405020304" pitchFamily="18" charset="0"/>
              </a:rPr>
              <a:t>You will need to do a refresher course every 3 years to ensure you are up to date with latest road regulations and we can keep you up to date with any latest road statistics. </a:t>
            </a:r>
          </a:p>
          <a:p>
            <a:pPr>
              <a:lnSpc>
                <a:spcPct val="114000"/>
              </a:lnSpc>
            </a:pPr>
            <a:r>
              <a:rPr lang="en-GB" sz="2800" dirty="0">
                <a:effectLst/>
                <a:latin typeface="Lato"/>
                <a:ea typeface="Calibri" panose="020F0502020204030204" pitchFamily="34" charset="0"/>
                <a:cs typeface="Times New Roman" panose="02020603050405020304" pitchFamily="18" charset="0"/>
              </a:rPr>
              <a:t>It also gives us a chance to discuss what we have been hearing from riders and what they want to achieve within these sessions. </a:t>
            </a:r>
            <a:endParaRPr lang="en-GB" sz="2800" dirty="0">
              <a:solidFill>
                <a:srgbClr val="002060"/>
              </a:solidFill>
              <a:latin typeface="Lato"/>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62880" y="1612328"/>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Tree>
    <p:extLst>
      <p:ext uri="{BB962C8B-B14F-4D97-AF65-F5344CB8AC3E}">
        <p14:creationId xmlns:p14="http://schemas.microsoft.com/office/powerpoint/2010/main" val="131402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952970" y="-57709"/>
            <a:ext cx="5050904" cy="1143000"/>
          </a:xfrm>
        </p:spPr>
        <p:txBody>
          <a:bodyPr>
            <a:normAutofit/>
          </a:bodyPr>
          <a:lstStyle/>
          <a:p>
            <a:r>
              <a:rPr lang="en-GB" b="1" dirty="0">
                <a:solidFill>
                  <a:schemeClr val="tx2"/>
                </a:solidFill>
                <a:latin typeface="Lato"/>
              </a:rPr>
              <a:t>Section 1</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548266" y="1464416"/>
            <a:ext cx="8458828" cy="4525963"/>
          </a:xfrm>
        </p:spPr>
        <p:txBody>
          <a:bodyPr>
            <a:normAutofit fontScale="92500" lnSpcReduction="10000"/>
          </a:bodyPr>
          <a:lstStyle/>
          <a:p>
            <a:pPr>
              <a:lnSpc>
                <a:spcPct val="134000"/>
              </a:lnSpc>
            </a:pPr>
            <a:r>
              <a:rPr lang="en-GB" sz="2800" dirty="0">
                <a:latin typeface="Lato" panose="020F0502020204030203"/>
                <a:ea typeface="Calibri" panose="020F0502020204030204" pitchFamily="34" charset="0"/>
                <a:cs typeface="Times New Roman" panose="02020603050405020304" pitchFamily="18" charset="0"/>
              </a:rPr>
              <a:t>Technical competence </a:t>
            </a:r>
          </a:p>
          <a:p>
            <a:pPr>
              <a:lnSpc>
                <a:spcPct val="134000"/>
              </a:lnSpc>
            </a:pPr>
            <a:r>
              <a:rPr lang="en-GB" sz="2800" dirty="0">
                <a:effectLst/>
                <a:latin typeface="Lato" panose="020F0502020204030203"/>
                <a:ea typeface="Calibri" panose="020F0502020204030204" pitchFamily="34" charset="0"/>
                <a:cs typeface="Times New Roman" panose="02020603050405020304" pitchFamily="18" charset="0"/>
              </a:rPr>
              <a:t>Demonstrate a basic knowledge of learning styles. </a:t>
            </a:r>
          </a:p>
          <a:p>
            <a:pPr>
              <a:lnSpc>
                <a:spcPct val="134000"/>
              </a:lnSpc>
            </a:pPr>
            <a:r>
              <a:rPr lang="en-GB" sz="2800" dirty="0">
                <a:effectLst/>
                <a:latin typeface="Lato" panose="020F0502020204030203"/>
                <a:ea typeface="Calibri" panose="020F0502020204030204" pitchFamily="34" charset="0"/>
                <a:cs typeface="Times New Roman" panose="02020603050405020304" pitchFamily="18" charset="0"/>
              </a:rPr>
              <a:t>Demonstrate an ability to adapt your coaching style to meet individual needs. </a:t>
            </a:r>
          </a:p>
          <a:p>
            <a:pPr>
              <a:lnSpc>
                <a:spcPct val="134000"/>
              </a:lnSpc>
            </a:pPr>
            <a:r>
              <a:rPr lang="en-GB" sz="2800" dirty="0">
                <a:effectLst/>
                <a:latin typeface="Lato" panose="020F0502020204030203"/>
                <a:ea typeface="Calibri" panose="020F0502020204030204" pitchFamily="34" charset="0"/>
                <a:cs typeface="Times New Roman" panose="02020603050405020304" pitchFamily="18" charset="0"/>
              </a:rPr>
              <a:t>Planning </a:t>
            </a:r>
          </a:p>
          <a:p>
            <a:pPr>
              <a:lnSpc>
                <a:spcPct val="134000"/>
              </a:lnSpc>
            </a:pPr>
            <a:r>
              <a:rPr lang="en-GB" sz="2800" dirty="0">
                <a:effectLst/>
                <a:latin typeface="Lato" panose="020F0502020204030203"/>
                <a:ea typeface="Calibri" panose="020F0502020204030204" pitchFamily="34" charset="0"/>
                <a:cs typeface="Times New Roman" panose="02020603050405020304" pitchFamily="18" charset="0"/>
              </a:rPr>
              <a:t>Reflective practice </a:t>
            </a:r>
          </a:p>
          <a:p>
            <a:pPr>
              <a:lnSpc>
                <a:spcPct val="134000"/>
              </a:lnSpc>
            </a:pPr>
            <a:r>
              <a:rPr lang="en-GB" sz="2800" dirty="0">
                <a:effectLst/>
                <a:latin typeface="Lato" panose="020F0502020204030203"/>
                <a:ea typeface="Calibri" panose="020F0502020204030204" pitchFamily="34" charset="0"/>
                <a:cs typeface="Times New Roman" panose="02020603050405020304" pitchFamily="18" charset="0"/>
              </a:rPr>
              <a:t>Giving feedback </a:t>
            </a:r>
          </a:p>
          <a:p>
            <a:pPr>
              <a:lnSpc>
                <a:spcPct val="134000"/>
              </a:lnSpc>
            </a:pPr>
            <a:r>
              <a:rPr lang="en-GB" sz="2800" dirty="0">
                <a:effectLst/>
                <a:latin typeface="Lato" panose="020F0502020204030203"/>
                <a:ea typeface="Calibri" panose="020F0502020204030204" pitchFamily="34" charset="0"/>
                <a:cs typeface="Times New Roman" panose="02020603050405020304" pitchFamily="18" charset="0"/>
              </a:rPr>
              <a:t>Evaluating </a:t>
            </a: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2000" dirty="0">
              <a:solidFill>
                <a:srgbClr val="002060"/>
              </a:solidFill>
              <a:latin typeface="Lato"/>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45470"/>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662880" y="1612328"/>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
        <p:nvSpPr>
          <p:cNvPr id="14" name="TextBox 13">
            <a:extLst>
              <a:ext uri="{FF2B5EF4-FFF2-40B4-BE49-F238E27FC236}">
                <a16:creationId xmlns:a16="http://schemas.microsoft.com/office/drawing/2014/main" id="{AC8B8A00-4BE0-4822-BA37-DA82711A07C9}"/>
              </a:ext>
            </a:extLst>
          </p:cNvPr>
          <p:cNvSpPr txBox="1"/>
          <p:nvPr/>
        </p:nvSpPr>
        <p:spPr>
          <a:xfrm>
            <a:off x="-1044624" y="835238"/>
            <a:ext cx="7994062" cy="461665"/>
          </a:xfrm>
          <a:prstGeom prst="rect">
            <a:avLst/>
          </a:prstGeom>
          <a:noFill/>
        </p:spPr>
        <p:txBody>
          <a:bodyPr wrap="square">
            <a:spAutoFit/>
          </a:bodyPr>
          <a:lstStyle/>
          <a:p>
            <a:pPr algn="ctr"/>
            <a:r>
              <a:rPr lang="en-GB" sz="2400" b="1" dirty="0">
                <a:solidFill>
                  <a:srgbClr val="FF0000"/>
                </a:solidFill>
                <a:effectLst/>
                <a:latin typeface="Lato" panose="020F0502020204030203"/>
                <a:ea typeface="Calibri" panose="020F0502020204030204" pitchFamily="34" charset="0"/>
                <a:cs typeface="Times New Roman" panose="02020603050405020304" pitchFamily="18" charset="0"/>
              </a:rPr>
              <a:t>Establishing background knowledge</a:t>
            </a:r>
            <a:endParaRPr lang="en-GB" sz="2400" dirty="0">
              <a:solidFill>
                <a:srgbClr val="FF0000"/>
              </a:solidFill>
            </a:endParaRPr>
          </a:p>
        </p:txBody>
      </p:sp>
    </p:spTree>
    <p:extLst>
      <p:ext uri="{BB962C8B-B14F-4D97-AF65-F5344CB8AC3E}">
        <p14:creationId xmlns:p14="http://schemas.microsoft.com/office/powerpoint/2010/main" val="38012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5"/>
            <a:ext cx="9144000" cy="2121407"/>
          </a:xfrm>
          <a:prstGeom prst="rect">
            <a:avLst/>
          </a:prstGeom>
        </p:spPr>
      </p:pic>
      <p:sp>
        <p:nvSpPr>
          <p:cNvPr id="5" name="Title 4"/>
          <p:cNvSpPr>
            <a:spLocks noGrp="1"/>
          </p:cNvSpPr>
          <p:nvPr>
            <p:ph type="title"/>
          </p:nvPr>
        </p:nvSpPr>
        <p:spPr>
          <a:xfrm>
            <a:off x="481626" y="45295"/>
            <a:ext cx="5050904" cy="1143000"/>
          </a:xfrm>
        </p:spPr>
        <p:txBody>
          <a:bodyPr>
            <a:normAutofit/>
          </a:bodyPr>
          <a:lstStyle/>
          <a:p>
            <a:r>
              <a:rPr lang="en-GB" b="1" dirty="0">
                <a:solidFill>
                  <a:schemeClr val="tx2"/>
                </a:solidFill>
                <a:latin typeface="Lato"/>
              </a:rPr>
              <a:t>Section 2</a:t>
            </a:r>
            <a:endParaRPr lang="en-GB" dirty="0">
              <a:solidFill>
                <a:schemeClr val="tx2"/>
              </a:solidFill>
              <a:latin typeface="Lato"/>
            </a:endParaRPr>
          </a:p>
        </p:txBody>
      </p:sp>
      <p:sp>
        <p:nvSpPr>
          <p:cNvPr id="2" name="Content Placeholder 1">
            <a:extLst>
              <a:ext uri="{FF2B5EF4-FFF2-40B4-BE49-F238E27FC236}">
                <a16:creationId xmlns:a16="http://schemas.microsoft.com/office/drawing/2014/main" id="{78842FA6-AA83-4D5E-85A4-79769558D455}"/>
              </a:ext>
            </a:extLst>
          </p:cNvPr>
          <p:cNvSpPr>
            <a:spLocks noGrp="1"/>
          </p:cNvSpPr>
          <p:nvPr>
            <p:ph idx="1"/>
          </p:nvPr>
        </p:nvSpPr>
        <p:spPr>
          <a:xfrm>
            <a:off x="254968" y="2207810"/>
            <a:ext cx="5407242" cy="4525963"/>
          </a:xfrm>
        </p:spPr>
        <p:txBody>
          <a:bodyPr>
            <a:normAutofit/>
          </a:bodyPr>
          <a:lstStyle/>
          <a:p>
            <a:pPr>
              <a:lnSpc>
                <a:spcPct val="150000"/>
              </a:lnSpc>
            </a:pPr>
            <a:r>
              <a:rPr lang="en-GB" sz="2800" dirty="0">
                <a:latin typeface="Lato" panose="020F0502020204030203"/>
                <a:cs typeface="Times New Roman" panose="02020603050405020304" pitchFamily="18" charset="0"/>
              </a:rPr>
              <a:t>Passing Left to Left</a:t>
            </a:r>
          </a:p>
          <a:p>
            <a:pPr>
              <a:lnSpc>
                <a:spcPct val="150000"/>
              </a:lnSpc>
            </a:pPr>
            <a:r>
              <a:rPr lang="en-GB" sz="2800" dirty="0">
                <a:latin typeface="Lato" panose="020F0502020204030203"/>
                <a:cs typeface="Times New Roman" panose="02020603050405020304" pitchFamily="18" charset="0"/>
              </a:rPr>
              <a:t>Awareness of other horses and riders</a:t>
            </a:r>
          </a:p>
          <a:p>
            <a:pPr>
              <a:lnSpc>
                <a:spcPct val="150000"/>
              </a:lnSpc>
            </a:pPr>
            <a:r>
              <a:rPr lang="en-GB" sz="2800" dirty="0">
                <a:effectLst/>
                <a:latin typeface="Lato" panose="020F0502020204030203"/>
                <a:ea typeface="Calibri" panose="020F0502020204030204" pitchFamily="34" charset="0"/>
                <a:cs typeface="Times New Roman" panose="02020603050405020304" pitchFamily="18" charset="0"/>
              </a:rPr>
              <a:t>Riding with the reins in one hand</a:t>
            </a:r>
          </a:p>
          <a:p>
            <a:pPr>
              <a:lnSpc>
                <a:spcPct val="150000"/>
              </a:lnSpc>
            </a:pPr>
            <a:r>
              <a:rPr lang="en-GB" sz="2800" dirty="0">
                <a:effectLst/>
                <a:latin typeface="Lato" panose="020F0502020204030203"/>
                <a:ea typeface="Calibri" panose="020F0502020204030204" pitchFamily="34" charset="0"/>
                <a:cs typeface="Times New Roman" panose="02020603050405020304" pitchFamily="18" charset="0"/>
              </a:rPr>
              <a:t>Hand signals. </a:t>
            </a:r>
          </a:p>
          <a:p>
            <a:pPr marL="0" indent="0">
              <a:lnSpc>
                <a:spcPct val="150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2000" dirty="0">
              <a:solidFill>
                <a:srgbClr val="002060"/>
              </a:solidFill>
              <a:latin typeface="Lato"/>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84" y="3419473"/>
            <a:ext cx="47632" cy="19053"/>
          </a:xfrm>
          <a:prstGeom prst="rect">
            <a:avLst/>
          </a:prstGeom>
        </p:spPr>
      </p:pic>
      <p:sp>
        <p:nvSpPr>
          <p:cNvPr id="9" name="Content Placeholder 1"/>
          <p:cNvSpPr txBox="1">
            <a:spLocks/>
          </p:cNvSpPr>
          <p:nvPr/>
        </p:nvSpPr>
        <p:spPr>
          <a:xfrm>
            <a:off x="467544" y="3494063"/>
            <a:ext cx="842493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1" name="Content Placeholder 1">
            <a:extLst>
              <a:ext uri="{FF2B5EF4-FFF2-40B4-BE49-F238E27FC236}">
                <a16:creationId xmlns:a16="http://schemas.microsoft.com/office/drawing/2014/main" id="{CED6D466-BC08-4240-8117-1F5D1025CF60}"/>
              </a:ext>
            </a:extLst>
          </p:cNvPr>
          <p:cNvSpPr txBox="1">
            <a:spLocks/>
          </p:cNvSpPr>
          <p:nvPr/>
        </p:nvSpPr>
        <p:spPr>
          <a:xfrm>
            <a:off x="565212" y="2305898"/>
            <a:ext cx="8229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pSp>
        <p:nvGrpSpPr>
          <p:cNvPr id="10" name="Group 9">
            <a:extLst>
              <a:ext uri="{FF2B5EF4-FFF2-40B4-BE49-F238E27FC236}">
                <a16:creationId xmlns:a16="http://schemas.microsoft.com/office/drawing/2014/main" id="{0BBB65CC-26DD-4434-8D54-D3DAF03776E9}"/>
              </a:ext>
            </a:extLst>
          </p:cNvPr>
          <p:cNvGrpSpPr/>
          <p:nvPr/>
        </p:nvGrpSpPr>
        <p:grpSpPr>
          <a:xfrm>
            <a:off x="5662210" y="509528"/>
            <a:ext cx="3253818" cy="1047263"/>
            <a:chOff x="5662210" y="509528"/>
            <a:chExt cx="3253818" cy="1047263"/>
          </a:xfrm>
        </p:grpSpPr>
        <p:pic>
          <p:nvPicPr>
            <p:cNvPr id="12" name="Picture 3">
              <a:extLst>
                <a:ext uri="{FF2B5EF4-FFF2-40B4-BE49-F238E27FC236}">
                  <a16:creationId xmlns:a16="http://schemas.microsoft.com/office/drawing/2014/main" id="{B3B54309-E3C8-42EC-91A5-06D3CD593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210" y="509528"/>
              <a:ext cx="1070030" cy="10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Logo, company name&#10;&#10;Description automatically generated">
              <a:extLst>
                <a:ext uri="{FF2B5EF4-FFF2-40B4-BE49-F238E27FC236}">
                  <a16:creationId xmlns:a16="http://schemas.microsoft.com/office/drawing/2014/main" id="{F521EAA7-538D-4C74-85A3-7C5E87C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514" y="509528"/>
              <a:ext cx="2240514" cy="1010428"/>
            </a:xfrm>
            <a:prstGeom prst="rect">
              <a:avLst/>
            </a:prstGeom>
          </p:spPr>
        </p:pic>
      </p:grpSp>
      <p:sp>
        <p:nvSpPr>
          <p:cNvPr id="14" name="TextBox 13">
            <a:extLst>
              <a:ext uri="{FF2B5EF4-FFF2-40B4-BE49-F238E27FC236}">
                <a16:creationId xmlns:a16="http://schemas.microsoft.com/office/drawing/2014/main" id="{6B0D030F-5B74-4DC6-861F-FCE9109AFBD9}"/>
              </a:ext>
            </a:extLst>
          </p:cNvPr>
          <p:cNvSpPr txBox="1"/>
          <p:nvPr/>
        </p:nvSpPr>
        <p:spPr>
          <a:xfrm>
            <a:off x="209216" y="960698"/>
            <a:ext cx="5256584" cy="830997"/>
          </a:xfrm>
          <a:prstGeom prst="rect">
            <a:avLst/>
          </a:prstGeom>
          <a:noFill/>
        </p:spPr>
        <p:txBody>
          <a:bodyPr wrap="square">
            <a:spAutoFit/>
          </a:bodyPr>
          <a:lstStyle/>
          <a:p>
            <a:pPr algn="ctr"/>
            <a:r>
              <a:rPr lang="en-GB" sz="2400" b="1" dirty="0">
                <a:solidFill>
                  <a:srgbClr val="FF0000"/>
                </a:solidFill>
                <a:effectLst/>
                <a:latin typeface="Lato" panose="020F0502020204030203"/>
                <a:ea typeface="Calibri" panose="020F0502020204030204" pitchFamily="34" charset="0"/>
                <a:cs typeface="Times New Roman" panose="02020603050405020304" pitchFamily="18" charset="0"/>
              </a:rPr>
              <a:t>Training groups of riders in an enclosed space</a:t>
            </a:r>
            <a:endParaRPr lang="en-GB" sz="2400" dirty="0">
              <a:solidFill>
                <a:srgbClr val="FF0000"/>
              </a:solidFill>
            </a:endParaRPr>
          </a:p>
        </p:txBody>
      </p:sp>
      <p:pic>
        <p:nvPicPr>
          <p:cNvPr id="15" name="Picture 3" descr="C:\Users\Alex.Copeland\AppData\Local\Microsoft\Windows\Temporary Internet Files\Content.Outlook\PPQY1UM9\simulated pilot ride safe indoors.jpg">
            <a:extLst>
              <a:ext uri="{FF2B5EF4-FFF2-40B4-BE49-F238E27FC236}">
                <a16:creationId xmlns:a16="http://schemas.microsoft.com/office/drawing/2014/main" id="{0D8249B5-CBA8-419D-AD53-4DEC91D11E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61755">
            <a:off x="5473154" y="3291750"/>
            <a:ext cx="3594387" cy="239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4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6004</TotalTime>
  <Words>1739</Words>
  <Application>Microsoft Office PowerPoint</Application>
  <PresentationFormat>On-screen Show (4:3)</PresentationFormat>
  <Paragraphs>146</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Lato</vt:lpstr>
      <vt:lpstr>Times New Roman</vt:lpstr>
      <vt:lpstr>Office Theme</vt:lpstr>
      <vt:lpstr>1_Office Theme</vt:lpstr>
      <vt:lpstr>Training the Trainers </vt:lpstr>
      <vt:lpstr>What is it?</vt:lpstr>
      <vt:lpstr>Who is it aimed at?</vt:lpstr>
      <vt:lpstr>What does this training involve?</vt:lpstr>
      <vt:lpstr>What qualification will this give me?</vt:lpstr>
      <vt:lpstr>Course Structure</vt:lpstr>
      <vt:lpstr>Introduction</vt:lpstr>
      <vt:lpstr>Section 1</vt:lpstr>
      <vt:lpstr>Section 2</vt:lpstr>
      <vt:lpstr>Section 3</vt:lpstr>
      <vt:lpstr>Section 4</vt:lpstr>
      <vt:lpstr>Summary</vt:lpstr>
      <vt:lpstr>Other Bits</vt:lpstr>
      <vt:lpstr>Where can I find out more?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BHS  Ride Safe</dc:title>
  <dc:creator>Alex Copeland</dc:creator>
  <cp:lastModifiedBy>Megen Alsop</cp:lastModifiedBy>
  <cp:revision>118</cp:revision>
  <cp:lastPrinted>2017-04-07T13:59:52Z</cp:lastPrinted>
  <dcterms:created xsi:type="dcterms:W3CDTF">2017-03-15T09:00:41Z</dcterms:created>
  <dcterms:modified xsi:type="dcterms:W3CDTF">2024-08-05T07:59:57Z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ab954b-03c1-4d45-953c-1e7695907c0b_Enabled">
    <vt:lpwstr>true</vt:lpwstr>
  </property>
  <property fmtid="{D5CDD505-2E9C-101B-9397-08002B2CF9AE}" pid="3" name="MSIP_Label_5bab954b-03c1-4d45-953c-1e7695907c0b_SetDate">
    <vt:lpwstr>2024-08-05T07:59:45Z</vt:lpwstr>
  </property>
  <property fmtid="{D5CDD505-2E9C-101B-9397-08002B2CF9AE}" pid="4" name="MSIP_Label_5bab954b-03c1-4d45-953c-1e7695907c0b_Method">
    <vt:lpwstr>Privileged</vt:lpwstr>
  </property>
  <property fmtid="{D5CDD505-2E9C-101B-9397-08002B2CF9AE}" pid="5" name="MSIP_Label_5bab954b-03c1-4d45-953c-1e7695907c0b_Name">
    <vt:lpwstr>Public</vt:lpwstr>
  </property>
  <property fmtid="{D5CDD505-2E9C-101B-9397-08002B2CF9AE}" pid="6" name="MSIP_Label_5bab954b-03c1-4d45-953c-1e7695907c0b_SiteId">
    <vt:lpwstr>61761a3f-0f9f-43bd-a8ce-e39e84824d9e</vt:lpwstr>
  </property>
  <property fmtid="{D5CDD505-2E9C-101B-9397-08002B2CF9AE}" pid="7" name="MSIP_Label_5bab954b-03c1-4d45-953c-1e7695907c0b_ActionId">
    <vt:lpwstr>b78c67b6-d2ad-4aa2-b35a-f6f3087e3171</vt:lpwstr>
  </property>
  <property fmtid="{D5CDD505-2E9C-101B-9397-08002B2CF9AE}" pid="8" name="MSIP_Label_5bab954b-03c1-4d45-953c-1e7695907c0b_ContentBits">
    <vt:lpwstr>0</vt:lpwstr>
  </property>
</Properties>
</file>